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9" r:id="rId4"/>
    <p:sldId id="281" r:id="rId5"/>
    <p:sldId id="258" r:id="rId6"/>
    <p:sldId id="269" r:id="rId7"/>
    <p:sldId id="270" r:id="rId8"/>
    <p:sldId id="271" r:id="rId9"/>
    <p:sldId id="272" r:id="rId10"/>
    <p:sldId id="273" r:id="rId11"/>
    <p:sldId id="276" r:id="rId12"/>
    <p:sldId id="261" r:id="rId13"/>
    <p:sldId id="280" r:id="rId14"/>
    <p:sldId id="277" r:id="rId15"/>
    <p:sldId id="265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A50021"/>
    <a:srgbClr val="FF3300"/>
    <a:srgbClr val="FF0000"/>
    <a:srgbClr val="E522EA"/>
    <a:srgbClr val="F298EC"/>
    <a:srgbClr val="EAA0AC"/>
    <a:srgbClr val="EB9FBC"/>
    <a:srgbClr val="F5C1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>
      <p:cViewPr>
        <p:scale>
          <a:sx n="69" d="100"/>
          <a:sy n="69" d="100"/>
        </p:scale>
        <p:origin x="-15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620688"/>
            <a:ext cx="7848872" cy="2016224"/>
          </a:xfrm>
          <a:prstGeom prst="roundRect">
            <a:avLst/>
          </a:prstGeom>
          <a:gradFill flip="none" rotWithShape="1">
            <a:gsLst>
              <a:gs pos="0">
                <a:schemeClr val="bg2">
                  <a:tint val="66000"/>
                  <a:satMod val="160000"/>
                </a:schemeClr>
              </a:gs>
              <a:gs pos="50000">
                <a:schemeClr val="bg2">
                  <a:tint val="44500"/>
                  <a:satMod val="160000"/>
                </a:schemeClr>
              </a:gs>
              <a:gs pos="100000">
                <a:schemeClr val="bg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632848" cy="1540768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solidFill>
                  <a:srgbClr val="0070C0"/>
                </a:solidFill>
                <a:effectLst/>
              </a:rPr>
              <a:t>Проект Социальной рекламной кампании</a:t>
            </a:r>
            <a:r>
              <a:rPr lang="ru-RU" sz="3200" dirty="0" smtClean="0">
                <a:solidFill>
                  <a:srgbClr val="0070C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0070C0"/>
                </a:solidFill>
                <a:effectLst/>
              </a:rPr>
            </a:br>
            <a:r>
              <a:rPr lang="ru-RU" sz="3200" dirty="0" smtClean="0">
                <a:solidFill>
                  <a:srgbClr val="0070C0"/>
                </a:solidFill>
                <a:effectLst/>
              </a:rPr>
              <a:t> «ПОЗВОЛЬ СЧАСТЬЮ РОДИТЬСЯ!»</a:t>
            </a:r>
            <a:endParaRPr lang="ru-RU" sz="3200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561856"/>
            <a:ext cx="4384576" cy="1296144"/>
          </a:xfrm>
        </p:spPr>
        <p:txBody>
          <a:bodyPr>
            <a:normAutofit/>
          </a:bodyPr>
          <a:lstStyle/>
          <a:p>
            <a:pPr algn="r"/>
            <a:r>
              <a:rPr lang="ru-RU" sz="1500" dirty="0" smtClean="0"/>
              <a:t>Авторы: </a:t>
            </a:r>
            <a:r>
              <a:rPr lang="ru-RU" sz="1500" dirty="0" smtClean="0"/>
              <a:t>Марфина </a:t>
            </a:r>
            <a:r>
              <a:rPr lang="ru-RU" sz="1500" dirty="0" smtClean="0"/>
              <a:t>К.М</a:t>
            </a:r>
            <a:r>
              <a:rPr lang="ru-RU" sz="1500" dirty="0" smtClean="0"/>
              <a:t>, Устинова Д.С,  </a:t>
            </a:r>
            <a:endParaRPr lang="ru-RU" sz="1500" dirty="0" smtClean="0"/>
          </a:p>
          <a:p>
            <a:pPr algn="r"/>
            <a:r>
              <a:rPr lang="ru-RU" sz="1500" dirty="0" smtClean="0"/>
              <a:t>Фролова Е.В,</a:t>
            </a:r>
          </a:p>
          <a:p>
            <a:pPr algn="r"/>
            <a:r>
              <a:rPr lang="ru-RU" sz="1500" dirty="0" smtClean="0"/>
              <a:t>ФГБОУ  ВПО «</a:t>
            </a:r>
            <a:r>
              <a:rPr lang="ru-RU" sz="1500" dirty="0" err="1" smtClean="0"/>
              <a:t>УрГЭУ-СИНХ</a:t>
            </a:r>
            <a:r>
              <a:rPr lang="ru-RU" sz="1500" dirty="0" smtClean="0"/>
              <a:t>»,</a:t>
            </a:r>
          </a:p>
          <a:p>
            <a:pPr algn="r"/>
            <a:r>
              <a:rPr lang="ru-RU" sz="1500" dirty="0" smtClean="0"/>
              <a:t>г. Екатеринбург</a:t>
            </a:r>
            <a:endParaRPr lang="ru-RU" sz="1500" dirty="0"/>
          </a:p>
        </p:txBody>
      </p:sp>
      <p:pic>
        <p:nvPicPr>
          <p:cNvPr id="19460" name="Picture 4" descr="http://moirody.ru/wp-content/uploads/2014/06/moi-rodi6764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80928"/>
            <a:ext cx="4320480" cy="2743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75856" y="2348880"/>
            <a:ext cx="2592288" cy="295232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2348880"/>
            <a:ext cx="2592288" cy="3096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Примерная </a:t>
            </a:r>
            <a:r>
              <a:rPr lang="ru-RU" sz="3600" dirty="0" err="1" smtClean="0">
                <a:solidFill>
                  <a:srgbClr val="002060"/>
                </a:solidFill>
              </a:rPr>
              <a:t>раскадровка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37902968"/>
              </p:ext>
            </p:extLst>
          </p:nvPr>
        </p:nvGraphicFramePr>
        <p:xfrm>
          <a:off x="457200" y="1600200"/>
          <a:ext cx="8229600" cy="4277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27707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Сцена 5</a:t>
                      </a:r>
                    </a:p>
                    <a:p>
                      <a:pPr algn="just"/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Экран становится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однотонным (белый или любой другой светлый цвет), появляется </a:t>
                      </a:r>
                      <a:r>
                        <a:rPr lang="ru-RU" sz="1500" b="0" baseline="0" dirty="0" err="1" smtClean="0">
                          <a:solidFill>
                            <a:schemeClr val="bg1"/>
                          </a:solidFill>
                        </a:rPr>
                        <a:t>пэкшот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5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Вступай в нашу группу </a:t>
                      </a:r>
                      <a:r>
                        <a:rPr lang="ru-RU" sz="1500" baseline="0" dirty="0" err="1" smtClean="0">
                          <a:solidFill>
                            <a:schemeClr val="bg1"/>
                          </a:solidFill>
                        </a:rPr>
                        <a:t>Вконтакте</a:t>
                      </a:r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bg1"/>
                          </a:solidFill>
                        </a:rPr>
                        <a:t>vk.com/</a:t>
                      </a:r>
                      <a:r>
                        <a:rPr lang="en-US" sz="1500" b="1" dirty="0" err="1" smtClean="0">
                          <a:solidFill>
                            <a:schemeClr val="bg1"/>
                          </a:solidFill>
                        </a:rPr>
                        <a:t>letmebeborn</a:t>
                      </a:r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Позволь счастью родиться</a:t>
                      </a: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5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(продолжает играть минус из М/Ф «Маша и Медведь» – Солнечные зайчики)</a:t>
                      </a:r>
                      <a:endParaRPr lang="ru-RU" sz="15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35318"/>
            <a:ext cx="1296144" cy="33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 flipH="1" flipV="1">
            <a:off x="3347864" y="1772816"/>
            <a:ext cx="2448272" cy="388843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Вступай в нашу группу </a:t>
            </a:r>
            <a:r>
              <a:rPr lang="ru-RU" sz="1400" dirty="0" err="1" smtClean="0">
                <a:solidFill>
                  <a:schemeClr val="bg1"/>
                </a:solidFill>
              </a:rPr>
              <a:t>Вконтакте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endParaRPr lang="ru-RU" sz="1400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</a:rPr>
              <a:t>vk.com/</a:t>
            </a:r>
            <a:r>
              <a:rPr lang="en-US" sz="1400" b="1" dirty="0" err="1">
                <a:solidFill>
                  <a:schemeClr val="bg1"/>
                </a:solidFill>
              </a:rPr>
              <a:t>letmebeborn</a:t>
            </a:r>
            <a:endParaRPr lang="ru-RU" sz="1400" dirty="0">
              <a:solidFill>
                <a:schemeClr val="bg1"/>
              </a:solidFill>
            </a:endParaRPr>
          </a:p>
          <a:p>
            <a:pPr algn="ctr"/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Позволь счастью родиться!</a:t>
            </a:r>
          </a:p>
        </p:txBody>
      </p:sp>
      <p:pic>
        <p:nvPicPr>
          <p:cNvPr id="10" name="Содержимое 7" descr="20ZxsFevd-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2520" y="1988840"/>
            <a:ext cx="1521568" cy="152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31444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32" y="701824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Сценарий радио-передачи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«</a:t>
            </a:r>
            <a:r>
              <a:rPr lang="ru-RU" sz="4000" dirty="0" smtClean="0">
                <a:solidFill>
                  <a:srgbClr val="002060"/>
                </a:solidFill>
              </a:rPr>
              <a:t>Радио-няня</a:t>
            </a:r>
            <a:r>
              <a:rPr lang="ru-RU" sz="4000" dirty="0">
                <a:solidFill>
                  <a:srgbClr val="002060"/>
                </a:solidFill>
              </a:rPr>
              <a:t>: </a:t>
            </a:r>
            <a:r>
              <a:rPr lang="ru-RU" sz="4000" dirty="0" err="1">
                <a:solidFill>
                  <a:srgbClr val="002060"/>
                </a:solidFill>
              </a:rPr>
              <a:t>лайфхаки</a:t>
            </a:r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для мам»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916832"/>
            <a:ext cx="8964488" cy="4464496"/>
          </a:xfrm>
        </p:spPr>
        <p:txBody>
          <a:bodyPr>
            <a:normAutofit fontScale="85000" lnSpcReduction="20000"/>
          </a:bodyPr>
          <a:lstStyle/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 студии 2-е ведущих: женщина и мужчина. Каждый выпуск (до 5 минут) «Радио-няни» посвящён определенной теме. </a:t>
            </a:r>
          </a:p>
          <a:p>
            <a:pPr indent="411480">
              <a:buNone/>
            </a:pPr>
            <a:endParaRPr lang="ru-RU" sz="1800" b="1" dirty="0" smtClean="0">
              <a:solidFill>
                <a:schemeClr val="bg1"/>
              </a:solidFill>
            </a:endParaRP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Сценарий (звучит музыкальная заставка «Радио-няня»)</a:t>
            </a:r>
          </a:p>
          <a:p>
            <a:pPr indent="411480">
              <a:buNone/>
            </a:pPr>
            <a:endParaRPr lang="ru-RU" sz="1800" b="1" u="sng" dirty="0" smtClean="0">
              <a:solidFill>
                <a:schemeClr val="bg1"/>
              </a:solidFill>
            </a:endParaRP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Ведущий 1</a:t>
            </a:r>
            <a:r>
              <a:rPr lang="ru-RU" sz="1800" dirty="0" smtClean="0">
                <a:solidFill>
                  <a:schemeClr val="bg1"/>
                </a:solidFill>
              </a:rPr>
              <a:t>: Доброе утро,  дорогие слушатели. В эфире «Радио-няня: </a:t>
            </a:r>
            <a:r>
              <a:rPr lang="ru-RU" sz="1800" dirty="0" err="1" smtClean="0">
                <a:solidFill>
                  <a:schemeClr val="bg1"/>
                </a:solidFill>
              </a:rPr>
              <a:t>лайфхаки</a:t>
            </a:r>
            <a:r>
              <a:rPr lang="ru-RU" sz="1800" dirty="0" smtClean="0">
                <a:solidFill>
                  <a:schemeClr val="bg1"/>
                </a:solidFill>
              </a:rPr>
              <a:t> для мам». С самого утра мы готовы помогать вам.  А тема сегодняшнего выпуска «как быстро уложить ребёнка  спать без слёз и капризов».</a:t>
            </a: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Ведущий 2</a:t>
            </a:r>
            <a:r>
              <a:rPr lang="ru-RU" sz="1800" dirty="0" smtClean="0">
                <a:solidFill>
                  <a:schemeClr val="bg1"/>
                </a:solidFill>
              </a:rPr>
              <a:t>: Марина пишет, что её малышу помогают быстро уснуть звуки природы: пение птиц, журчание воды. Поэтому она скачала их себе на телефон, и теперь сын без проблем засыпает.</a:t>
            </a: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Ведущий 1</a:t>
            </a:r>
            <a:r>
              <a:rPr lang="ru-RU" sz="1800" dirty="0" smtClean="0">
                <a:solidFill>
                  <a:schemeClr val="bg1"/>
                </a:solidFill>
              </a:rPr>
              <a:t>:Да, я тоже, наверное, бы уснула. Если бы ещё покачали…</a:t>
            </a:r>
            <a:r>
              <a:rPr lang="ru-RU" sz="1800" dirty="0" err="1" smtClean="0">
                <a:solidFill>
                  <a:schemeClr val="bg1"/>
                </a:solidFill>
              </a:rPr>
              <a:t>ммм</a:t>
            </a:r>
            <a:endParaRPr lang="ru-RU" sz="1800" dirty="0" smtClean="0">
              <a:solidFill>
                <a:schemeClr val="bg1"/>
              </a:solidFill>
            </a:endParaRPr>
          </a:p>
          <a:p>
            <a:pPr indent="41148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Следующая молодая мама Олеся рассказывает, что её дочка моментально засыпает, когда та делает ей массаж с детским маслом.</a:t>
            </a: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Ведущий 2</a:t>
            </a:r>
            <a:r>
              <a:rPr lang="ru-RU" sz="1800" dirty="0" smtClean="0">
                <a:solidFill>
                  <a:schemeClr val="bg1"/>
                </a:solidFill>
              </a:rPr>
              <a:t>: А Анастасия  написала в редакцию программы, что она не знает как раньше справлялась с этой иногда, уж поверьте, очень сложной задачей  без музыкальной , как девушка её называет «волшебной» шкатулки.</a:t>
            </a:r>
          </a:p>
          <a:p>
            <a:pPr indent="41148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Ведущий 1</a:t>
            </a:r>
            <a:r>
              <a:rPr lang="ru-RU" sz="1800" dirty="0" smtClean="0">
                <a:solidFill>
                  <a:schemeClr val="bg1"/>
                </a:solidFill>
              </a:rPr>
              <a:t>: Вот  такие на сегодня советы для наших прекрасных мам. </a:t>
            </a:r>
          </a:p>
          <a:p>
            <a:pPr indent="41148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Дорогие девушки, если вам есть, что рассказать другим мамам, звоните к нам в студию, присылайте свои советы в редакцию программы  «Радио-няня», а так же вступайте в группу в контакте «Позволь счастью родиться» и оставляйте свои комментарии. Лучшие получат призы. До новых встреч в эфире «Радио-няни».</a:t>
            </a:r>
          </a:p>
          <a:p>
            <a:pPr indent="411480">
              <a:buNone/>
            </a:pP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4537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 Публикации в прессе </a:t>
            </a:r>
            <a:r>
              <a:rPr lang="ru-RU" sz="3600" dirty="0" err="1" smtClean="0">
                <a:solidFill>
                  <a:srgbClr val="002060"/>
                </a:solidFill>
              </a:rPr>
              <a:t>г.Екатринбурга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25995"/>
          </a:xfrm>
        </p:spPr>
        <p:txBody>
          <a:bodyPr>
            <a:normAutofit/>
          </a:bodyPr>
          <a:lstStyle/>
          <a:p>
            <a:pPr indent="450000"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В журналах Екатеринбурга о здоровье и других популярных журналах («Медицина и здоровье», «Гид по здоровью и красоте», «</a:t>
            </a:r>
            <a:r>
              <a:rPr lang="en-US" sz="1500" dirty="0" smtClean="0">
                <a:solidFill>
                  <a:schemeClr val="bg1"/>
                </a:solidFill>
              </a:rPr>
              <a:t>Make Happy magazine</a:t>
            </a:r>
            <a:r>
              <a:rPr lang="ru-RU" sz="1500" dirty="0" smtClean="0">
                <a:solidFill>
                  <a:schemeClr val="bg1"/>
                </a:solidFill>
              </a:rPr>
              <a:t>», «Собака.</a:t>
            </a:r>
            <a:r>
              <a:rPr lang="en-US" sz="1500" dirty="0" err="1" smtClean="0">
                <a:solidFill>
                  <a:schemeClr val="bg1"/>
                </a:solidFill>
              </a:rPr>
              <a:t>ru</a:t>
            </a:r>
            <a:r>
              <a:rPr lang="ru-RU" sz="1500" dirty="0" smtClean="0">
                <a:solidFill>
                  <a:schemeClr val="bg1"/>
                </a:solidFill>
              </a:rPr>
              <a:t> ЕКБ»), а так же на порталах для мам (</a:t>
            </a:r>
            <a:r>
              <a:rPr lang="en-US" sz="1500" dirty="0" smtClean="0">
                <a:solidFill>
                  <a:schemeClr val="bg1"/>
                </a:solidFill>
              </a:rPr>
              <a:t>babyblog.ru</a:t>
            </a:r>
            <a:r>
              <a:rPr lang="en-US" sz="1500" dirty="0">
                <a:solidFill>
                  <a:schemeClr val="bg1"/>
                </a:solidFill>
              </a:rPr>
              <a:t>,  u-mama.ru,  </a:t>
            </a:r>
            <a:r>
              <a:rPr lang="en-US" sz="1500" dirty="0" smtClean="0">
                <a:solidFill>
                  <a:schemeClr val="bg1"/>
                </a:solidFill>
              </a:rPr>
              <a:t>minidetki.ru</a:t>
            </a:r>
            <a:r>
              <a:rPr lang="ru-RU" sz="1500" dirty="0" smtClean="0">
                <a:solidFill>
                  <a:schemeClr val="bg1"/>
                </a:solidFill>
              </a:rPr>
              <a:t>)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500" dirty="0" smtClean="0">
                <a:solidFill>
                  <a:schemeClr val="bg1"/>
                </a:solidFill>
              </a:rPr>
              <a:t>будет введена рубрика «Радость материнства», в которой реальные женщины будут делиться своими историями о том, как приняли правильное решение и сейчас счастливы. Эти истории они смогут присылать в редакцию журналов, а так же в группу ВК «Позволь счастью родиться!». Выбирать самые интересные истории будет «народный редактор», например, Юлия Михалкова или Ксения Бородина. </a:t>
            </a:r>
          </a:p>
          <a:p>
            <a:pPr indent="411480" algn="just">
              <a:buClrTx/>
              <a:buFont typeface="Wingdings" pitchFamily="2" charset="2"/>
              <a:buChar char="§"/>
            </a:pP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gazzzeta.com/shop/products/images_big/product_62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10975"/>
            <a:ext cx="1656184" cy="227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hv.ucoz.ru/nuws/OEP1Tfjqke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3211" y="4110975"/>
            <a:ext cx="1702765" cy="227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igcitybuzz.ru/wp-content/uploads/2013/01/Happy_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4400" y="4110975"/>
            <a:ext cx="1745832" cy="227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chorm.ru/uploads/posts/2014-12/1418220803_ekb.sobaka.ru-dekabr-yanvar-20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10976"/>
            <a:ext cx="1755740" cy="227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Пример публикации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8024" y="1196752"/>
            <a:ext cx="4038600" cy="5661248"/>
          </a:xfrm>
        </p:spPr>
        <p:txBody>
          <a:bodyPr>
            <a:normAutofit fontScale="92500" lnSpcReduction="10000"/>
          </a:bodyPr>
          <a:lstStyle/>
          <a:p>
            <a:pPr marL="0" indent="411480" algn="just"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Меня зовут Марина. Мне 22 года. Когда узнала, что беременна, было 19. </a:t>
            </a:r>
          </a:p>
          <a:p>
            <a:pPr marL="0" indent="411480" algn="just"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Парень испугался, сразу же предложил сделать аборт.  А мама… Маме я сначала решила даже не говорить. </a:t>
            </a:r>
          </a:p>
          <a:p>
            <a:pPr marL="0" indent="411480" algn="just"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Мне казалось, что я в страшном сне, я так хотела проснуться, но не могла. Максима я очень  любила и понимала, что если не сделаю так, как он хочет, то останусь одна . Я плакала каждый день, не находила себе места. Мама не понимала, что со мной происходит. Вскоре я призналась ей, что беременна и собираюсь сделать аборт. Мама, мягко говоря, была в шоке оттого, как отреагировал Максим, сказала, что он не мужчина, если так готов поступить со своей девушкой и ребёнком, а я  настоящая дура, если  сделаю, так как он хочет. </a:t>
            </a:r>
          </a:p>
          <a:p>
            <a:pPr marL="0" indent="411480" algn="just"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В тот момент я поняла, что буду рожать, несмотря ни на что. И знаете, я ни о  чём не жалею. Я счастливая молодая мама. Мама Артёма.</a:t>
            </a:r>
          </a:p>
          <a:p>
            <a:pPr marL="0" indent="411480" algn="just"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marL="0" indent="411480" algn="r">
              <a:buNone/>
            </a:pPr>
            <a:r>
              <a:rPr lang="ru-RU" sz="1500" i="1" dirty="0" smtClean="0">
                <a:solidFill>
                  <a:schemeClr val="bg1"/>
                </a:solidFill>
              </a:rPr>
              <a:t>Если вы были в подобной ситуации и хотите помочь другим сделать правильный выбор, присылайте свои  истории   на почту </a:t>
            </a:r>
            <a:r>
              <a:rPr lang="en-US" sz="1500" i="1" dirty="0" smtClean="0">
                <a:solidFill>
                  <a:schemeClr val="bg1"/>
                </a:solidFill>
              </a:rPr>
              <a:t> letmebeborn@yandex.ru</a:t>
            </a:r>
            <a:r>
              <a:rPr lang="ru-RU" sz="1500" i="1" dirty="0" smtClean="0">
                <a:solidFill>
                  <a:schemeClr val="bg1"/>
                </a:solidFill>
              </a:rPr>
              <a:t>, либо в группу </a:t>
            </a:r>
            <a:r>
              <a:rPr lang="ru-RU" sz="1500" i="1" dirty="0" err="1" smtClean="0">
                <a:solidFill>
                  <a:schemeClr val="bg1"/>
                </a:solidFill>
              </a:rPr>
              <a:t>вк</a:t>
            </a:r>
            <a:r>
              <a:rPr lang="ru-RU" sz="1500" i="1" dirty="0" smtClean="0">
                <a:solidFill>
                  <a:schemeClr val="bg1"/>
                </a:solidFill>
              </a:rPr>
              <a:t> </a:t>
            </a:r>
            <a:r>
              <a:rPr lang="en-US" sz="1500" i="1" dirty="0" smtClean="0">
                <a:solidFill>
                  <a:schemeClr val="bg1"/>
                </a:solidFill>
              </a:rPr>
              <a:t>vk.com</a:t>
            </a:r>
            <a:r>
              <a:rPr lang="ru-RU" sz="1500" i="1" dirty="0" smtClean="0">
                <a:solidFill>
                  <a:schemeClr val="bg1"/>
                </a:solidFill>
              </a:rPr>
              <a:t>/</a:t>
            </a:r>
            <a:r>
              <a:rPr lang="en-US" sz="1500" i="1" dirty="0" err="1" smtClean="0">
                <a:solidFill>
                  <a:schemeClr val="bg1"/>
                </a:solidFill>
              </a:rPr>
              <a:t>letmebeborn</a:t>
            </a:r>
            <a:r>
              <a:rPr lang="ru-RU" sz="1500" i="1" dirty="0" smtClean="0">
                <a:solidFill>
                  <a:schemeClr val="bg1"/>
                </a:solidFill>
              </a:rPr>
              <a:t>. Возможно, именно ваша история поможет счастью родиться!   </a:t>
            </a:r>
          </a:p>
          <a:p>
            <a:pPr marL="0" indent="411480" algn="just">
              <a:buNone/>
            </a:pP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27652" name="Picture 4" descr="http://www.microstocker.com.ua/upload/image/fotos/big/0c295fcfb58e75353f7dfcda5b594e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286250" cy="3419475"/>
          </a:xfrm>
          <a:prstGeom prst="rect">
            <a:avLst/>
          </a:prstGeom>
          <a:noFill/>
        </p:spPr>
      </p:pic>
      <p:pic>
        <p:nvPicPr>
          <p:cNvPr id="18" name="Picture 2" descr="http://gynea.ru/forum/uploads/attachment/2013-08/1375707515_womanchil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39968">
            <a:off x="2595073" y="2528845"/>
            <a:ext cx="1652809" cy="16528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 rot="21311661">
            <a:off x="1168648" y="271565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Радость материнства </a:t>
            </a:r>
          </a:p>
          <a:p>
            <a:r>
              <a:rPr lang="ru-RU" sz="1000" b="1" dirty="0" smtClean="0">
                <a:solidFill>
                  <a:srgbClr val="002060"/>
                </a:solidFill>
              </a:rPr>
              <a:t>----------------------------------------------------------------------------------------------------------------------------------------</a:t>
            </a:r>
            <a:endParaRPr lang="ru-RU" sz="1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Макет наружной  рекламы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12776"/>
            <a:ext cx="7992888" cy="48245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6158" y="1628800"/>
            <a:ext cx="68142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ПОЗВОЛЬ СЧАТЬЮ РОДИТЬСЯ!</a:t>
            </a:r>
            <a:endParaRPr lang="ru-RU" sz="3200" b="1" cap="none" spc="50" dirty="0">
              <a:ln w="11430"/>
              <a:solidFill>
                <a:srgbClr val="002060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827584" y="1628800"/>
            <a:ext cx="7560840" cy="4320480"/>
            <a:chOff x="827584" y="1628800"/>
            <a:chExt cx="7560840" cy="4320480"/>
          </a:xfrm>
        </p:grpSpPr>
        <p:pic>
          <p:nvPicPr>
            <p:cNvPr id="5" name="Picture 2" descr="http://gynea.ru/forum/uploads/attachment/2013-08/1375707515_womanchild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2438" y="2060848"/>
              <a:ext cx="3627674" cy="36250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Объект 2"/>
            <p:cNvSpPr txBox="1">
              <a:spLocks/>
            </p:cNvSpPr>
            <p:nvPr/>
          </p:nvSpPr>
          <p:spPr>
            <a:xfrm>
              <a:off x="5076056" y="4077072"/>
              <a:ext cx="2575345" cy="1152128"/>
            </a:xfrm>
            <a:prstGeom prst="rect">
              <a:avLst/>
            </a:prstGeom>
          </p:spPr>
          <p:txBody>
            <a:bodyPr vert="horz">
              <a:normAutofit fontScale="92500" lnSpcReduction="20000"/>
            </a:bodyPr>
            <a:lstStyle/>
            <a:p>
              <a:pPr marL="13716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tx1">
                    <a:shade val="95000"/>
                  </a:schemeClr>
                </a:buClr>
                <a:buSzPct val="65000"/>
                <a:buFont typeface="Wingdings 2"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13716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tx1">
                    <a:shade val="95000"/>
                  </a:schemeClr>
                </a:buClr>
                <a:buSzPct val="65000"/>
                <a:buFont typeface="Wingdings 2"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Марина, 22 года,</a:t>
              </a:r>
            </a:p>
            <a:p>
              <a:pPr marL="13716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tx1">
                    <a:shade val="95000"/>
                  </a:schemeClr>
                </a:buClr>
                <a:buSzPct val="65000"/>
                <a:buFont typeface="Wingdings 2"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г. Екатеринбург</a:t>
              </a:r>
            </a:p>
            <a:p>
              <a:pPr marL="13716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tx1">
                    <a:shade val="95000"/>
                  </a:schemeClr>
                </a:buClr>
                <a:buSzPct val="65000"/>
                <a:buFont typeface="Wingdings 2"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Сыну Артёму 2 года</a:t>
              </a:r>
              <a:endPara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9" name="Picture 2" descr="http://staging.izvestiacontent.ru/media/2/2011/02/3613/79f391ca880ad03f7f5a90498a3d12cf.jpg"/>
            <p:cNvPicPr>
              <a:picLocks noChangeAspect="1" noChangeArrowheads="1"/>
            </p:cNvPicPr>
            <p:nvPr/>
          </p:nvPicPr>
          <p:blipFill>
            <a:blip r:embed="rId3" cstate="print"/>
            <a:srcRect l="21420" t="2160" r="23141" b="7121"/>
            <a:stretch>
              <a:fillRect/>
            </a:stretch>
          </p:blipFill>
          <p:spPr bwMode="auto">
            <a:xfrm>
              <a:off x="7088851" y="5461590"/>
              <a:ext cx="435477" cy="415682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4067944" y="5589240"/>
              <a:ext cx="32403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vk.com/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letmebeborn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827584" y="1628800"/>
              <a:ext cx="0" cy="432048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8388424" y="1628800"/>
              <a:ext cx="0" cy="432048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827584" y="1628800"/>
              <a:ext cx="756084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Прямая соединительная линия 16"/>
          <p:cNvCxnSpPr/>
          <p:nvPr/>
        </p:nvCxnSpPr>
        <p:spPr>
          <a:xfrm>
            <a:off x="827584" y="5949280"/>
            <a:ext cx="75608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8" name="Содержимое 7" descr="20ZxsFevd-w.jpg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7596336" y="5157192"/>
            <a:ext cx="730424" cy="730424"/>
          </a:xfrm>
          <a:prstGeom prst="rect">
            <a:avLst/>
          </a:prstGeom>
        </p:spPr>
      </p:pic>
      <p:pic>
        <p:nvPicPr>
          <p:cNvPr id="19" name="Содержимое 7" descr="20ZxsFevd-w.jpg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3563888" y="4437112"/>
            <a:ext cx="504056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Макет рекламных постов для группы ВК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27702"/>
            <a:ext cx="2389423" cy="23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27701"/>
            <a:ext cx="2912284" cy="229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4088"/>
            <a:ext cx="37147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497757"/>
            <a:ext cx="2939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Позволь счастью кататься!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21691" y="3497757"/>
            <a:ext cx="283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Позволь </a:t>
            </a:r>
            <a:r>
              <a:rPr lang="ru-RU" dirty="0">
                <a:solidFill>
                  <a:schemeClr val="bg1"/>
                </a:solidFill>
              </a:rPr>
              <a:t>счастью качаться</a:t>
            </a:r>
            <a:r>
              <a:rPr lang="ru-RU" dirty="0" smtClean="0">
                <a:solidFill>
                  <a:schemeClr val="bg1"/>
                </a:solidFill>
              </a:rPr>
              <a:t>!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587727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Позволь </a:t>
            </a:r>
            <a:r>
              <a:rPr lang="ru-RU" dirty="0">
                <a:solidFill>
                  <a:schemeClr val="bg1"/>
                </a:solidFill>
              </a:rPr>
              <a:t>счастью играть!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138" y="1527701"/>
            <a:ext cx="2403796" cy="229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62138" y="1550064"/>
            <a:ext cx="261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Позволь счастью гулять!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4185386"/>
            <a:ext cx="460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Постеры будут выполнены в виде детских рисунков с соответствующими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модификациями слогана проекта: «</a:t>
            </a:r>
            <a:r>
              <a:rPr lang="ru-RU" dirty="0">
                <a:solidFill>
                  <a:schemeClr val="bg1"/>
                </a:solidFill>
              </a:rPr>
              <a:t>Позволь счастью кататься</a:t>
            </a:r>
            <a:r>
              <a:rPr lang="ru-RU" dirty="0" smtClean="0">
                <a:solidFill>
                  <a:schemeClr val="bg1"/>
                </a:solidFill>
              </a:rPr>
              <a:t>!», «</a:t>
            </a:r>
            <a:r>
              <a:rPr lang="ru-RU" dirty="0">
                <a:solidFill>
                  <a:schemeClr val="bg1"/>
                </a:solidFill>
              </a:rPr>
              <a:t>Позволь счастью гулять</a:t>
            </a:r>
            <a:r>
              <a:rPr lang="ru-RU" dirty="0" smtClean="0">
                <a:solidFill>
                  <a:schemeClr val="bg1"/>
                </a:solidFill>
              </a:rPr>
              <a:t>!», «</a:t>
            </a:r>
            <a:r>
              <a:rPr lang="ru-RU" dirty="0">
                <a:solidFill>
                  <a:schemeClr val="bg1"/>
                </a:solidFill>
              </a:rPr>
              <a:t>Позволь счастью качаться</a:t>
            </a:r>
            <a:r>
              <a:rPr lang="ru-RU" dirty="0" smtClean="0">
                <a:solidFill>
                  <a:schemeClr val="bg1"/>
                </a:solidFill>
              </a:rPr>
              <a:t>!», </a:t>
            </a:r>
            <a:r>
              <a:rPr lang="ru-RU" dirty="0">
                <a:solidFill>
                  <a:schemeClr val="bg1"/>
                </a:solidFill>
              </a:rPr>
              <a:t>«Позволь счастью играть</a:t>
            </a:r>
            <a:r>
              <a:rPr lang="ru-RU" dirty="0" smtClean="0">
                <a:solidFill>
                  <a:schemeClr val="bg1"/>
                </a:solidFill>
              </a:rPr>
              <a:t>!»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5166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BTL</a:t>
            </a:r>
            <a:r>
              <a:rPr lang="ru-RU" dirty="0" smtClean="0">
                <a:solidFill>
                  <a:srgbClr val="002060"/>
                </a:solidFill>
              </a:rPr>
              <a:t>-мероприятия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5314954" cy="2376264"/>
          </a:xfrm>
        </p:spPr>
        <p:txBody>
          <a:bodyPr>
            <a:normAutofit lnSpcReduction="10000"/>
          </a:bodyPr>
          <a:lstStyle/>
          <a:p>
            <a:pPr marL="137160" indent="450000" algn="just"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В завершение социальной рекламной кампании планируется </a:t>
            </a:r>
            <a:r>
              <a:rPr lang="ru-RU" sz="1500" dirty="0">
                <a:solidFill>
                  <a:schemeClr val="bg1"/>
                </a:solidFill>
              </a:rPr>
              <a:t>п</a:t>
            </a:r>
            <a:r>
              <a:rPr lang="ru-RU" sz="1500" dirty="0" smtClean="0">
                <a:solidFill>
                  <a:schemeClr val="bg1"/>
                </a:solidFill>
              </a:rPr>
              <a:t>роведение модных показов «Мама и дитя» на площадках Екатеринбурга (например, ТРЦ Гринвич, ТЦ МЕГА, ЦПКиО им. Маяковского), участие в которых примут авторы лучших историй и  обычные мамы города. Одежда будет предоставлена модными магазинами (например, </a:t>
            </a:r>
            <a:r>
              <a:rPr lang="en-US" sz="1500" dirty="0" err="1" smtClean="0">
                <a:solidFill>
                  <a:schemeClr val="bg1"/>
                </a:solidFill>
              </a:rPr>
              <a:t>Imaginarium</a:t>
            </a:r>
            <a:r>
              <a:rPr lang="en-US" sz="1500" dirty="0" smtClean="0">
                <a:solidFill>
                  <a:schemeClr val="bg1"/>
                </a:solidFill>
              </a:rPr>
              <a:t>, Mama’s and Papa’s</a:t>
            </a:r>
            <a:r>
              <a:rPr lang="ru-RU" sz="1500" dirty="0" smtClean="0">
                <a:solidFill>
                  <a:schemeClr val="bg1"/>
                </a:solidFill>
              </a:rPr>
              <a:t>, </a:t>
            </a:r>
            <a:r>
              <a:rPr lang="en-US" sz="1500" dirty="0" smtClean="0">
                <a:solidFill>
                  <a:schemeClr val="bg1"/>
                </a:solidFill>
              </a:rPr>
              <a:t>ZARA </a:t>
            </a:r>
            <a:r>
              <a:rPr lang="ru-RU" sz="1500" dirty="0" smtClean="0">
                <a:solidFill>
                  <a:schemeClr val="bg1"/>
                </a:solidFill>
              </a:rPr>
              <a:t>и др.)</a:t>
            </a:r>
            <a:r>
              <a:rPr lang="en-US" sz="1500" dirty="0" smtClean="0">
                <a:solidFill>
                  <a:schemeClr val="bg1"/>
                </a:solidFill>
              </a:rPr>
              <a:t> </a:t>
            </a:r>
            <a:r>
              <a:rPr lang="ru-RU" sz="1500" dirty="0" smtClean="0">
                <a:solidFill>
                  <a:schemeClr val="bg1"/>
                </a:solidFill>
              </a:rPr>
              <a:t> и местными дизайнерами (например, Ольга </a:t>
            </a:r>
            <a:r>
              <a:rPr lang="ru-RU" sz="1500" dirty="0" err="1" smtClean="0">
                <a:solidFill>
                  <a:schemeClr val="bg1"/>
                </a:solidFill>
              </a:rPr>
              <a:t>Стопычева</a:t>
            </a:r>
            <a:r>
              <a:rPr lang="ru-RU" sz="1500" dirty="0" smtClean="0">
                <a:solidFill>
                  <a:schemeClr val="bg1"/>
                </a:solidFill>
              </a:rPr>
              <a:t>, Надежда Ручкина). На </a:t>
            </a:r>
            <a:r>
              <a:rPr lang="ru-RU" sz="1500" dirty="0" err="1" smtClean="0">
                <a:solidFill>
                  <a:schemeClr val="bg1"/>
                </a:solidFill>
              </a:rPr>
              <a:t>пресс-воле</a:t>
            </a:r>
            <a:r>
              <a:rPr lang="ru-RU" sz="1500" dirty="0" smtClean="0">
                <a:solidFill>
                  <a:schemeClr val="bg1"/>
                </a:solidFill>
              </a:rPr>
              <a:t> будут размещены логотипы «Позволь счастью родиться!» и  логотипы магазинов-спонсоров.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5122" name="Picture 2" descr="https://lady.mail.ru/ext/pic/114344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33056"/>
            <a:ext cx="2697883" cy="281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jfstar.com/media/images/articles/AMG/1491727_459931694138778_6714360610580176469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4231" y="1553995"/>
            <a:ext cx="3458249" cy="51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61447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О проекте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 «Позволь счастью родиться!»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628800"/>
            <a:ext cx="8424936" cy="4824536"/>
          </a:xfrm>
        </p:spPr>
        <p:txBody>
          <a:bodyPr>
            <a:normAutofit lnSpcReduction="10000"/>
          </a:bodyPr>
          <a:lstStyle/>
          <a:p>
            <a:pPr marL="137160" indent="0">
              <a:buClrTx/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Идея: </a:t>
            </a:r>
            <a:r>
              <a:rPr lang="ru-RU" sz="1500" dirty="0" smtClean="0">
                <a:solidFill>
                  <a:schemeClr val="bg1"/>
                </a:solidFill>
              </a:rPr>
              <a:t>создать комплекс взаимосвязанных (интегрированных) массовых коммуникаций под общим названием «Позволь счастью родиться!»,  используя реальные истории  жителей города Екатеринбурга  на платформе группы в соц.сети;</a:t>
            </a:r>
            <a:endParaRPr lang="ru-RU" sz="1500" b="1" dirty="0" smtClean="0">
              <a:solidFill>
                <a:schemeClr val="bg1"/>
              </a:solidFill>
            </a:endParaRP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Цель </a:t>
            </a:r>
            <a:r>
              <a:rPr lang="ru-RU" sz="1500" dirty="0" smtClean="0">
                <a:solidFill>
                  <a:schemeClr val="bg1"/>
                </a:solidFill>
              </a:rPr>
              <a:t> – изменить модель общественного поведения и привлечь внимание к проблеме абортов, создав информационную базу для  тех, кто попал в затруднительное положение, чтобы помочь принять верное решение, а также воздействовать на ЦА с помощью преимущественно  положительных образов и ассоциаций, чтобы не травмировать психику переживающих людей.</a:t>
            </a: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Этапы :</a:t>
            </a: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1- </a:t>
            </a:r>
            <a:r>
              <a:rPr lang="ru-RU" sz="1500" dirty="0" smtClean="0">
                <a:solidFill>
                  <a:schemeClr val="bg1"/>
                </a:solidFill>
              </a:rPr>
              <a:t>собрать информацию, </a:t>
            </a: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2-</a:t>
            </a:r>
            <a:r>
              <a:rPr lang="ru-RU" sz="1500" dirty="0" smtClean="0">
                <a:solidFill>
                  <a:schemeClr val="bg1"/>
                </a:solidFill>
              </a:rPr>
              <a:t> представить её с помощью коммуникационных носителей,    </a:t>
            </a: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3-</a:t>
            </a:r>
            <a:r>
              <a:rPr lang="ru-RU" sz="1500" dirty="0" smtClean="0">
                <a:solidFill>
                  <a:schemeClr val="bg1"/>
                </a:solidFill>
              </a:rPr>
              <a:t> провести заключительное </a:t>
            </a:r>
            <a:r>
              <a:rPr lang="en-US" sz="1500" dirty="0" smtClean="0">
                <a:solidFill>
                  <a:schemeClr val="bg1"/>
                </a:solidFill>
              </a:rPr>
              <a:t>BTL-</a:t>
            </a:r>
            <a:r>
              <a:rPr lang="ru-RU" sz="1500" dirty="0" smtClean="0">
                <a:solidFill>
                  <a:schemeClr val="bg1"/>
                </a:solidFill>
              </a:rPr>
              <a:t>мероприятие</a:t>
            </a:r>
          </a:p>
          <a:p>
            <a:pPr marL="137160" indent="0" algn="just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Механика: </a:t>
            </a:r>
            <a:r>
              <a:rPr lang="ru-RU" sz="1500" dirty="0" smtClean="0">
                <a:solidFill>
                  <a:schemeClr val="bg1"/>
                </a:solidFill>
              </a:rPr>
              <a:t>первый этап – запуск рекламного ролика, а также старт передачи на радио с  контактными данными и информацией о конкурсе. </a:t>
            </a:r>
          </a:p>
          <a:p>
            <a:pPr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Второй этап - выбор авторов лучших историй, которые были присланы в группу ВК</a:t>
            </a:r>
          </a:p>
          <a:p>
            <a:pPr algn="just">
              <a:buClrTx/>
              <a:buNone/>
            </a:pPr>
            <a:r>
              <a:rPr lang="en-US" sz="1500" dirty="0" smtClean="0">
                <a:solidFill>
                  <a:schemeClr val="bg1"/>
                </a:solidFill>
              </a:rPr>
              <a:t>vk.com/</a:t>
            </a:r>
            <a:r>
              <a:rPr lang="en-US" sz="1500" dirty="0" err="1" smtClean="0">
                <a:solidFill>
                  <a:schemeClr val="bg1"/>
                </a:solidFill>
              </a:rPr>
              <a:t>letmebeborn</a:t>
            </a:r>
            <a:r>
              <a:rPr lang="ru-RU" sz="1500" dirty="0" smtClean="0">
                <a:solidFill>
                  <a:schemeClr val="bg1"/>
                </a:solidFill>
              </a:rPr>
              <a:t>, либо на почту </a:t>
            </a:r>
            <a:r>
              <a:rPr lang="en-US" sz="1500" dirty="0" smtClean="0">
                <a:solidFill>
                  <a:schemeClr val="bg1"/>
                </a:solidFill>
              </a:rPr>
              <a:t> </a:t>
            </a:r>
            <a:r>
              <a:rPr lang="en-US" sz="1500" dirty="0">
                <a:solidFill>
                  <a:schemeClr val="bg1"/>
                </a:solidFill>
              </a:rPr>
              <a:t>letmebeborn@yandex.ru</a:t>
            </a:r>
            <a:r>
              <a:rPr lang="ru-RU" sz="1500" dirty="0" smtClean="0">
                <a:solidFill>
                  <a:schemeClr val="bg1"/>
                </a:solidFill>
              </a:rPr>
              <a:t>.</a:t>
            </a:r>
          </a:p>
          <a:p>
            <a:pPr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Третий этап:  размещение лучших историй в местных журналах, проведение фотоссесии для</a:t>
            </a:r>
          </a:p>
          <a:p>
            <a:pPr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наружной рекламы. </a:t>
            </a:r>
          </a:p>
          <a:p>
            <a:pPr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Заключительный этап: организация и проведение </a:t>
            </a:r>
            <a:r>
              <a:rPr lang="en-US" sz="1500" dirty="0" smtClean="0">
                <a:solidFill>
                  <a:schemeClr val="bg1"/>
                </a:solidFill>
              </a:rPr>
              <a:t>BTL-</a:t>
            </a:r>
            <a:r>
              <a:rPr lang="ru-RU" sz="1500" dirty="0" smtClean="0">
                <a:solidFill>
                  <a:schemeClr val="bg1"/>
                </a:solidFill>
              </a:rPr>
              <a:t>мероприятия с участием тех же авторов</a:t>
            </a:r>
          </a:p>
          <a:p>
            <a:pPr algn="just">
              <a:buClrTx/>
              <a:buNone/>
            </a:pPr>
            <a:r>
              <a:rPr lang="ru-RU" sz="1500" dirty="0" smtClean="0">
                <a:solidFill>
                  <a:schemeClr val="bg1"/>
                </a:solidFill>
              </a:rPr>
              <a:t>лучших историй.</a:t>
            </a:r>
          </a:p>
          <a:p>
            <a:pPr algn="just">
              <a:buClrTx/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algn="just">
              <a:buClrTx/>
              <a:buFont typeface="Wingdings" pitchFamily="2" charset="2"/>
              <a:buChar char="ü"/>
            </a:pPr>
            <a:endParaRPr lang="ru-RU" sz="1500" b="1" dirty="0" smtClean="0">
              <a:solidFill>
                <a:schemeClr val="bg1"/>
              </a:solidFill>
            </a:endParaRPr>
          </a:p>
          <a:p>
            <a:pPr>
              <a:buClrTx/>
              <a:buFont typeface="Wingdings" pitchFamily="2" charset="2"/>
              <a:buChar char="ü"/>
            </a:pPr>
            <a:endParaRPr lang="ru-RU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О проекте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 «Позволь счастью родиться!»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11560" y="1628800"/>
            <a:ext cx="4176464" cy="4781128"/>
          </a:xfrm>
        </p:spPr>
        <p:txBody>
          <a:bodyPr>
            <a:normAutofit/>
          </a:bodyPr>
          <a:lstStyle/>
          <a:p>
            <a:pPr marL="137160" indent="0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Охват: </a:t>
            </a:r>
            <a:r>
              <a:rPr lang="ru-RU" sz="1500" dirty="0" smtClean="0">
                <a:solidFill>
                  <a:schemeClr val="bg1"/>
                </a:solidFill>
              </a:rPr>
              <a:t>г. Екатеринбург,  1 428 262 чел.,</a:t>
            </a:r>
          </a:p>
          <a:p>
            <a:pPr marL="137160" indent="0">
              <a:buClrTx/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marL="137160" indent="0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Целевая аудитория  (ЦА): </a:t>
            </a:r>
            <a:r>
              <a:rPr lang="ru-RU" sz="1500" dirty="0" smtClean="0">
                <a:solidFill>
                  <a:schemeClr val="bg1"/>
                </a:solidFill>
              </a:rPr>
              <a:t>женщины   и мужчины 18+, 1 169 770 чел.,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500" dirty="0" smtClean="0">
                <a:solidFill>
                  <a:schemeClr val="bg1"/>
                </a:solidFill>
              </a:rPr>
              <a:t> (усиленная ориентация на женщин в возрасте от 20 до 25 лет).</a:t>
            </a:r>
          </a:p>
          <a:p>
            <a:pPr marL="137160" indent="0">
              <a:buClrTx/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marL="137160" indent="0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Время проведения рекламной кампании (</a:t>
            </a:r>
            <a:r>
              <a:rPr lang="ru-RU" sz="1500" b="1" dirty="0" err="1" smtClean="0">
                <a:solidFill>
                  <a:schemeClr val="bg1"/>
                </a:solidFill>
              </a:rPr>
              <a:t>тайминг</a:t>
            </a:r>
            <a:r>
              <a:rPr lang="ru-RU" sz="1500" b="1" dirty="0" smtClean="0">
                <a:solidFill>
                  <a:schemeClr val="bg1"/>
                </a:solidFill>
              </a:rPr>
              <a:t>): </a:t>
            </a:r>
            <a:r>
              <a:rPr lang="ru-RU" sz="1500" dirty="0" smtClean="0">
                <a:solidFill>
                  <a:schemeClr val="bg1"/>
                </a:solidFill>
              </a:rPr>
              <a:t> июль-август 2015 (2 месяца).</a:t>
            </a:r>
          </a:p>
          <a:p>
            <a:pPr marL="137160" indent="0">
              <a:buClrTx/>
              <a:buNone/>
            </a:pPr>
            <a:endParaRPr lang="ru-RU" sz="1500" dirty="0" smtClean="0">
              <a:solidFill>
                <a:schemeClr val="bg1"/>
              </a:solidFill>
            </a:endParaRPr>
          </a:p>
          <a:p>
            <a:pPr marL="137160" indent="0">
              <a:buClrTx/>
              <a:buNone/>
            </a:pPr>
            <a:r>
              <a:rPr lang="ru-RU" sz="1500" b="1" dirty="0" smtClean="0">
                <a:solidFill>
                  <a:schemeClr val="bg1"/>
                </a:solidFill>
              </a:rPr>
              <a:t>Возможные каналы распространения: </a:t>
            </a:r>
            <a:r>
              <a:rPr lang="ru-RU" sz="1500" dirty="0" smtClean="0">
                <a:solidFill>
                  <a:schemeClr val="bg1"/>
                </a:solidFill>
              </a:rPr>
              <a:t>телеканалы: ОТВ, Россия1, ТНТ, </a:t>
            </a:r>
            <a:r>
              <a:rPr lang="ru-RU" sz="1500" dirty="0">
                <a:solidFill>
                  <a:schemeClr val="bg1"/>
                </a:solidFill>
              </a:rPr>
              <a:t>4</a:t>
            </a:r>
            <a:r>
              <a:rPr lang="ru-RU" sz="1500" dirty="0" smtClean="0">
                <a:solidFill>
                  <a:schemeClr val="bg1"/>
                </a:solidFill>
              </a:rPr>
              <a:t> канал; радиостанции:  Наше Радио, </a:t>
            </a:r>
            <a:r>
              <a:rPr lang="en-US" sz="1500" dirty="0" smtClean="0">
                <a:solidFill>
                  <a:schemeClr val="bg1"/>
                </a:solidFill>
              </a:rPr>
              <a:t>NRJ, </a:t>
            </a:r>
            <a:r>
              <a:rPr lang="ru-RU" sz="1500" dirty="0" smtClean="0">
                <a:solidFill>
                  <a:schemeClr val="bg1"/>
                </a:solidFill>
              </a:rPr>
              <a:t>Европа Плюс,  Пилот и </a:t>
            </a:r>
            <a:r>
              <a:rPr lang="ru-RU" sz="1500" dirty="0" err="1" smtClean="0">
                <a:solidFill>
                  <a:schemeClr val="bg1"/>
                </a:solidFill>
              </a:rPr>
              <a:t>др</a:t>
            </a:r>
            <a:r>
              <a:rPr lang="ru-RU" sz="1500" dirty="0" smtClean="0">
                <a:solidFill>
                  <a:schemeClr val="bg1"/>
                </a:solidFill>
              </a:rPr>
              <a:t>; 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500" dirty="0" smtClean="0">
                <a:solidFill>
                  <a:schemeClr val="bg1"/>
                </a:solidFill>
              </a:rPr>
              <a:t>                                    пресса </a:t>
            </a:r>
            <a:r>
              <a:rPr lang="ru-RU" sz="1500" smtClean="0">
                <a:solidFill>
                  <a:schemeClr val="bg1"/>
                </a:solidFill>
              </a:rPr>
              <a:t>(журналы): </a:t>
            </a:r>
            <a:r>
              <a:rPr lang="ru-RU" sz="1500" dirty="0" smtClean="0">
                <a:solidFill>
                  <a:schemeClr val="bg1"/>
                </a:solidFill>
              </a:rPr>
              <a:t>«Медицина и здоровье», «Гид по здоровью и красоте», «</a:t>
            </a:r>
            <a:r>
              <a:rPr lang="en-US" sz="1500" dirty="0" smtClean="0">
                <a:solidFill>
                  <a:schemeClr val="bg1"/>
                </a:solidFill>
              </a:rPr>
              <a:t>Make Happy magazine</a:t>
            </a:r>
            <a:r>
              <a:rPr lang="ru-RU" sz="1500" dirty="0" smtClean="0">
                <a:solidFill>
                  <a:schemeClr val="bg1"/>
                </a:solidFill>
              </a:rPr>
              <a:t>», «Собака.</a:t>
            </a:r>
            <a:r>
              <a:rPr lang="en-US" sz="1500" dirty="0" err="1" smtClean="0">
                <a:solidFill>
                  <a:schemeClr val="bg1"/>
                </a:solidFill>
              </a:rPr>
              <a:t>ru</a:t>
            </a:r>
            <a:r>
              <a:rPr lang="ru-RU" sz="1500" dirty="0" smtClean="0">
                <a:solidFill>
                  <a:schemeClr val="bg1"/>
                </a:solidFill>
              </a:rPr>
              <a:t> ЕКБ».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5593417"/>
            <a:ext cx="1000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Логотип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Содержимое 7" descr="20ZxsFevd-w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843881"/>
            <a:ext cx="3322712" cy="332271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Разработка рекламного ролика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6586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Герои рекламного ролика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608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Типаж героев: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-  девушки;</a:t>
            </a:r>
          </a:p>
          <a:p>
            <a:pPr algn="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-  ребенок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78" b="7470"/>
          <a:stretch>
            <a:fillRect/>
          </a:stretch>
        </p:blipFill>
        <p:spPr bwMode="auto">
          <a:xfrm>
            <a:off x="971600" y="1933234"/>
            <a:ext cx="2412470" cy="192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95906"/>
            <a:ext cx="259228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://ukranews.com/uploads/news/2011/06/01/10/30139eb86483af965b963485fe0405908d0a4d9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36"/>
          <a:stretch>
            <a:fillRect/>
          </a:stretch>
        </p:blipFill>
        <p:spPr bwMode="auto">
          <a:xfrm>
            <a:off x="971600" y="4077072"/>
            <a:ext cx="247227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v.img.com.ua/nxs169/b/600x500/b/fa/6d1be3a2fee8021297abde7f310a2fa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42" r="4588" b="5133"/>
          <a:stretch>
            <a:fillRect/>
          </a:stretch>
        </p:blipFill>
        <p:spPr bwMode="auto">
          <a:xfrm>
            <a:off x="3563888" y="4077072"/>
            <a:ext cx="26136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rgbClr val="002060"/>
                </a:solidFill>
              </a:rPr>
              <a:t>Р</a:t>
            </a:r>
            <a:r>
              <a:rPr lang="ru-RU" sz="3600" dirty="0" err="1" smtClean="0">
                <a:solidFill>
                  <a:srgbClr val="002060"/>
                </a:solidFill>
              </a:rPr>
              <a:t>аскадровка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893478"/>
              </p:ext>
            </p:extLst>
          </p:nvPr>
        </p:nvGraphicFramePr>
        <p:xfrm>
          <a:off x="395536" y="1412776"/>
          <a:ext cx="8424936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4309"/>
                <a:gridCol w="2784309"/>
                <a:gridCol w="2856318"/>
              </a:tblGrid>
              <a:tr h="5040560">
                <a:tc>
                  <a:txBody>
                    <a:bodyPr/>
                    <a:lstStyle/>
                    <a:p>
                      <a:pPr algn="just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Сцена1</a:t>
                      </a:r>
                      <a:br>
                        <a:rPr lang="ru-RU" sz="15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Место - детская площадка (парк, аллея). </a:t>
                      </a:r>
                    </a:p>
                    <a:p>
                      <a:pPr algn="just"/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Девушка сидит и плачет на скамейке, вспоминая разговоры с матерью и МЧ (разговор с матерью и МЧ на заднем фоне). МЧ настаивает на аборте. Девушка плачет еще сильнее, переживает.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chemeClr val="bg1"/>
                          </a:solidFill>
                        </a:rPr>
                        <a:t>Разговор</a:t>
                      </a:r>
                      <a:r>
                        <a:rPr lang="ru-RU" sz="1500" i="1" baseline="0" dirty="0" smtClean="0">
                          <a:solidFill>
                            <a:schemeClr val="bg1"/>
                          </a:solidFill>
                        </a:rPr>
                        <a:t> с матерью:</a:t>
                      </a:r>
                    </a:p>
                    <a:p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Мать</a:t>
                      </a:r>
                      <a:r>
                        <a:rPr lang="ru-RU" sz="1500" b="0" i="1" dirty="0" smtClean="0">
                          <a:solidFill>
                            <a:schemeClr val="bg1"/>
                          </a:solidFill>
                        </a:rPr>
                        <a:t>:</a:t>
                      </a:r>
                      <a:r>
                        <a:rPr lang="ru-RU" sz="1500" b="0" i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«Ты что спятила? … Ты как ребёнка собралась воспитывать? Тебе же 20 всего, а образование».</a:t>
                      </a: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Девушка:</a:t>
                      </a:r>
                      <a:r>
                        <a:rPr lang="ru-RU" sz="1500" b="0" i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«Но, мама … »</a:t>
                      </a: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Разговор с МЧ:</a:t>
                      </a: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МЧ: (ступор)</a:t>
                      </a:r>
                      <a:r>
                        <a:rPr lang="ru-RU" sz="1500" b="0" i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«Ты же понимаешь, что ребёнок нам сейчас не нужен?</a:t>
                      </a:r>
                      <a:b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Давай я оплачу аборт! Сколько нужно?!»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Девушка: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«Но это же твой…»</a:t>
                      </a: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15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На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  <a:t> фоне музыка </a:t>
                      </a:r>
                      <a:r>
                        <a:rPr lang="en-US" sz="1500" b="0" dirty="0" smtClean="0">
                          <a:solidFill>
                            <a:schemeClr val="bg1"/>
                          </a:solidFill>
                        </a:rPr>
                        <a:t>Evanescence -My immortal</a:t>
                      </a:r>
                      <a:endParaRPr lang="ru-RU" sz="15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9342" y="1653534"/>
            <a:ext cx="2578802" cy="184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645024"/>
            <a:ext cx="1764034" cy="265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18531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Раскадровка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7598833"/>
              </p:ext>
            </p:extLst>
          </p:nvPr>
        </p:nvGraphicFramePr>
        <p:xfrm>
          <a:off x="498421" y="1124744"/>
          <a:ext cx="8188326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442"/>
                <a:gridCol w="2496265"/>
                <a:gridCol w="2962619"/>
              </a:tblGrid>
              <a:tr h="496855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Сцена 2</a:t>
                      </a:r>
                    </a:p>
                    <a:p>
                      <a:pPr algn="just"/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К девушке подходит маленькая девочка (3-4 года) с </a:t>
                      </a:r>
                      <a:r>
                        <a:rPr lang="ru-RU" sz="1500" b="0" dirty="0" err="1" smtClean="0">
                          <a:solidFill>
                            <a:schemeClr val="bg1"/>
                          </a:solidFill>
                        </a:rPr>
                        <a:t>чупа-чупсом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 в руках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 и задаёт ей вопрос. 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5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chemeClr val="bg1"/>
                          </a:solidFill>
                        </a:rPr>
                        <a:t>Музыка</a:t>
                      </a:r>
                      <a:r>
                        <a:rPr lang="ru-RU" sz="1500" i="1" baseline="0" dirty="0" smtClean="0">
                          <a:solidFill>
                            <a:schemeClr val="bg1"/>
                          </a:solidFill>
                        </a:rPr>
                        <a:t> замолкает, остается только шум улицы.</a:t>
                      </a:r>
                    </a:p>
                    <a:p>
                      <a:r>
                        <a:rPr lang="ru-RU" sz="1500" i="1" dirty="0" smtClean="0">
                          <a:solidFill>
                            <a:schemeClr val="bg1"/>
                          </a:solidFill>
                        </a:rPr>
                        <a:t>Девочка:</a:t>
                      </a:r>
                      <a:r>
                        <a:rPr lang="ru-RU" sz="1500" i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«Тётя, а почему ты плачешь?»</a:t>
                      </a:r>
                    </a:p>
                    <a:p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Девушка смотрит на нее, но не отвечает, сквозь слезы грустно улыбается. Ребенок, не дожидаясь ответа, говорит:</a:t>
                      </a:r>
                      <a:endParaRPr lang="ru-RU" sz="1500" b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«Не плачь, на, держи </a:t>
                      </a:r>
                      <a:r>
                        <a:rPr lang="ru-RU" sz="1500" b="0" baseline="0" dirty="0" err="1" smtClean="0">
                          <a:solidFill>
                            <a:schemeClr val="bg1"/>
                          </a:solidFill>
                        </a:rPr>
                        <a:t>чупа-чупс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!»</a:t>
                      </a:r>
                    </a:p>
                    <a:p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Девушка берет </a:t>
                      </a:r>
                      <a:r>
                        <a:rPr lang="ru-RU" sz="1500" b="1" i="1" baseline="0" dirty="0" err="1" smtClean="0">
                          <a:solidFill>
                            <a:schemeClr val="bg1"/>
                          </a:solidFill>
                        </a:rPr>
                        <a:t>чупа-чупс</a:t>
                      </a: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 и, задумавшись, отвечает :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«Спасибо…» </a:t>
                      </a:r>
                    </a:p>
                    <a:p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потом кладет легонько руку на живот и смотрит на него. Затем оглядывается.</a:t>
                      </a:r>
                    </a:p>
                    <a:p>
                      <a:endParaRPr lang="ru-RU" sz="1500" b="0" i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  <a:t>евушка: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«А  где твои родители?»</a:t>
                      </a:r>
                    </a:p>
                    <a:p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  <a:t>Девочка: 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«Папы у меня нет, а мама сейчас придет»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http://widefon.com/_ld/161/s436415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230425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d3thflcq1yqzn0.cloudfront.net/007492646_prevstil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3031" y="3933056"/>
            <a:ext cx="2279089" cy="128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38208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Раскадровка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38847765"/>
              </p:ext>
            </p:extLst>
          </p:nvPr>
        </p:nvGraphicFramePr>
        <p:xfrm>
          <a:off x="251520" y="980728"/>
          <a:ext cx="8640960" cy="544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1114"/>
                <a:gridCol w="2880320"/>
                <a:gridCol w="3279526"/>
              </a:tblGrid>
              <a:tr h="499715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Сцена 3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Девушка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с девочкой поднимают голову, к ним п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одходит мама девочки. </a:t>
                      </a:r>
                      <a:endParaRPr lang="ru-RU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Мама девочки ласково, без повышения голоса: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«Вот ты где, опять убегаешь от меня!»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Мама переводит взгляд на девушку и видит, что та плачет и держится за живот. Тогда она с улыбкой спрашивает: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«Вы тоже кого-то ждете?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Девушка, поглаживая живот, задумчиво отвечает: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«Да, дочку…или сына». 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Мама девочки </a:t>
                      </a:r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присаживается рядом с девушкой</a:t>
                      </a: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 и говорит: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1" baseline="0" dirty="0" smtClean="0">
                          <a:solidFill>
                            <a:schemeClr val="bg1"/>
                          </a:solidFill>
                        </a:rPr>
                        <a:t> «</a:t>
                      </a:r>
                      <a:r>
                        <a:rPr lang="ru-RU" sz="1500" b="0" i="0" baseline="0" dirty="0" smtClean="0">
                          <a:solidFill>
                            <a:schemeClr val="bg1"/>
                          </a:solidFill>
                        </a:rPr>
                        <a:t>П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омню, 4 года назад я сидела на этой же лавочке, когда узнала что жду Машеньку. Тогда я и представить не могла, что буду так счастлива!»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http://prv2.lori-images.net/dve-devushki-razgovarivayut-na-skameike-0002825058-pre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267942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5.depositphotos.com/1040226/463/i/950/depositphotos_4637569-Teenage-girls-talking-outside-of-scho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2608958" cy="165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81227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</a:rPr>
              <a:t>Раскадровка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1122298"/>
              </p:ext>
            </p:extLst>
          </p:nvPr>
        </p:nvGraphicFramePr>
        <p:xfrm>
          <a:off x="457200" y="1340768"/>
          <a:ext cx="8229600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/>
                <a:gridCol w="2736304"/>
                <a:gridCol w="2962672"/>
              </a:tblGrid>
              <a:tr h="504056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Сцена 4</a:t>
                      </a:r>
                    </a:p>
                    <a:p>
                      <a:pPr algn="just">
                        <a:buNone/>
                      </a:pP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На экране на фоне парка появляется</a:t>
                      </a:r>
                      <a:r>
                        <a:rPr lang="ru-RU" sz="1500" b="0" baseline="0" dirty="0" smtClean="0">
                          <a:solidFill>
                            <a:schemeClr val="bg1"/>
                          </a:solidFill>
                        </a:rPr>
                        <a:t> надпись «год спустя». 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Обе девушки сидят на той же скамейке, наша героиня с коляской, рядом бегает Машенька. </a:t>
                      </a:r>
                      <a:endParaRPr lang="ru-RU" sz="15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dirty="0" smtClean="0">
                          <a:solidFill>
                            <a:schemeClr val="bg1"/>
                          </a:solidFill>
                        </a:rPr>
                        <a:t>На фоне</a:t>
                      </a:r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1" i="0" baseline="0" dirty="0" err="1" smtClean="0">
                          <a:solidFill>
                            <a:schemeClr val="bg1"/>
                          </a:solidFill>
                        </a:rPr>
                        <a:t>игрет</a:t>
                      </a:r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1" i="0" baseline="0" dirty="0" err="1" smtClean="0">
                          <a:solidFill>
                            <a:schemeClr val="bg1"/>
                          </a:solidFill>
                        </a:rPr>
                        <a:t>минусовка</a:t>
                      </a:r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</a:rPr>
                        <a:t> из М/Ф «Маша и Медведь» – Солнечные зайчики.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Маша:</a:t>
                      </a:r>
                      <a:r>
                        <a:rPr lang="ru-RU" sz="1500" b="1" i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«Когда я уже смогу с Матвейкой поиграть?»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dirty="0" smtClean="0">
                          <a:solidFill>
                            <a:schemeClr val="bg1"/>
                          </a:solidFill>
                        </a:rPr>
                        <a:t>Девушка отвечает:</a:t>
                      </a:r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«Скоро уже, а это тебе (достаёт </a:t>
                      </a:r>
                      <a:r>
                        <a:rPr lang="ru-RU" sz="1500" b="0" dirty="0" err="1" smtClean="0">
                          <a:solidFill>
                            <a:schemeClr val="bg1"/>
                          </a:solidFill>
                        </a:rPr>
                        <a:t>чупа-чупс</a:t>
                      </a:r>
                      <a:r>
                        <a:rPr lang="ru-RU" sz="1500" b="0" dirty="0" smtClean="0">
                          <a:solidFill>
                            <a:schemeClr val="bg1"/>
                          </a:solidFill>
                        </a:rPr>
                        <a:t>), ты мне когда-то очень помогла…спасибо, Маша.»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6" descr="http://www.shape-mama.ru/wp-content/uploads/2013/03/progul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2479620" cy="16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dn.mamaplus.md/14128/536c6fe0dd4c1_536c6fe0dd4f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93096"/>
            <a:ext cx="2479620" cy="165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5661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7">
      <a:dk1>
        <a:sysClr val="windowText" lastClr="000000"/>
      </a:dk1>
      <a:lt1>
        <a:sysClr val="window" lastClr="FFFFFF"/>
      </a:lt1>
      <a:dk2>
        <a:srgbClr val="3ECCB4"/>
      </a:dk2>
      <a:lt2>
        <a:srgbClr val="DBF5F9"/>
      </a:lt2>
      <a:accent1>
        <a:srgbClr val="3ECCB4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2242</TotalTime>
  <Words>1504</Words>
  <Application>Microsoft Office PowerPoint</Application>
  <PresentationFormat>Экран (4:3)</PresentationFormat>
  <Paragraphs>161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Проект Социальной рекламной кампании  «ПОЗВОЛЬ СЧАСТЬЮ РОДИТЬСЯ!»</vt:lpstr>
      <vt:lpstr>О проекте  «Позволь счастью родиться!»</vt:lpstr>
      <vt:lpstr>О проекте  «Позволь счастью родиться!»</vt:lpstr>
      <vt:lpstr>Разработка рекламного ролика</vt:lpstr>
      <vt:lpstr> Герои рекламного ролика</vt:lpstr>
      <vt:lpstr>Раскадровка</vt:lpstr>
      <vt:lpstr>Раскадровка</vt:lpstr>
      <vt:lpstr>Раскадровка</vt:lpstr>
      <vt:lpstr>Раскадровка</vt:lpstr>
      <vt:lpstr>Примерная раскадровка</vt:lpstr>
      <vt:lpstr> Сценарий радио-передачи «Радио-няня: лайфхаки для мам»  </vt:lpstr>
      <vt:lpstr> Публикации в прессе г.Екатринбурга</vt:lpstr>
      <vt:lpstr>Пример публикации</vt:lpstr>
      <vt:lpstr>Макет наружной  рекламы</vt:lpstr>
      <vt:lpstr>Макет рекламных постов для группы ВК</vt:lpstr>
      <vt:lpstr>BTL-мероприятия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ПОЗВОЛЬ СЧАСТЬЮ РОДИТЬСЯ</dc:title>
  <dc:creator>Darya</dc:creator>
  <cp:lastModifiedBy>Darya</cp:lastModifiedBy>
  <cp:revision>125</cp:revision>
  <dcterms:created xsi:type="dcterms:W3CDTF">2015-03-18T14:04:08Z</dcterms:created>
  <dcterms:modified xsi:type="dcterms:W3CDTF">2015-04-10T12:51:15Z</dcterms:modified>
</cp:coreProperties>
</file>