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1" r:id="rId3"/>
    <p:sldId id="283" r:id="rId4"/>
    <p:sldId id="267" r:id="rId5"/>
    <p:sldId id="269" r:id="rId6"/>
    <p:sldId id="270" r:id="rId7"/>
    <p:sldId id="271" r:id="rId8"/>
    <p:sldId id="274" r:id="rId9"/>
    <p:sldId id="275" r:id="rId10"/>
    <p:sldId id="277" r:id="rId11"/>
    <p:sldId id="276" r:id="rId12"/>
    <p:sldId id="278" r:id="rId13"/>
    <p:sldId id="268" r:id="rId14"/>
    <p:sldId id="282" r:id="rId15"/>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8B0C37F4-E65D-494B-A228-C2ECFDF9B3FA}" type="datetimeFigureOut">
              <a:rPr lang="ru-RU" smtClean="0"/>
              <a:t>10.11.2019</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0FC94B52-8862-46F5-B66E-1DE01743E12F}" type="slidenum">
              <a:rPr lang="ru-RU" smtClean="0"/>
              <a:t>‹#›</a:t>
            </a:fld>
            <a:endParaRPr lang="ru-RU"/>
          </a:p>
        </p:txBody>
      </p:sp>
    </p:spTree>
    <p:extLst>
      <p:ext uri="{BB962C8B-B14F-4D97-AF65-F5344CB8AC3E}">
        <p14:creationId xmlns:p14="http://schemas.microsoft.com/office/powerpoint/2010/main" val="20426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98F38E-CF77-4412-BF09-C95F5A05743E}" type="datetime1">
              <a:rPr lang="ru-RU" smtClean="0"/>
              <a:t>10.11.2019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252836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AA1E87-2580-41FF-ABE6-F4E9E13F1AB4}" type="datetime1">
              <a:rPr lang="ru-RU" smtClean="0"/>
              <a:t>10.11.2019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398287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8A54E0-2BE2-4FB1-A166-E3F3A6EADF08}" type="datetime1">
              <a:rPr lang="ru-RU" smtClean="0"/>
              <a:t>10.11.2019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27584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D5FF11-3CB9-4608-87E7-7A51784FD3E2}" type="datetime1">
              <a:rPr lang="ru-RU" smtClean="0"/>
              <a:t>10.11.2019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297611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654264-9BFC-4CE2-8670-9880E0A4C153}" type="datetime1">
              <a:rPr lang="ru-RU" smtClean="0"/>
              <a:t>10.11.2019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132333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6E98D0-75BD-4BA2-AAB8-EBE3118D6DB7}" type="datetime1">
              <a:rPr lang="ru-RU" smtClean="0"/>
              <a:t>10.11.2019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19256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228094-242B-4579-A526-83FE817CBBD6}" type="datetime1">
              <a:rPr lang="ru-RU" smtClean="0"/>
              <a:t>10.11.2019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59679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CACD9C-2627-4198-B2AA-4D5A892561B2}" type="datetime1">
              <a:rPr lang="ru-RU" smtClean="0"/>
              <a:t>10.11.2019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62078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52D1F9-1CFB-4D0A-B8FA-698C41F17B44}" type="datetime1">
              <a:rPr lang="ru-RU" smtClean="0"/>
              <a:t>10.11.2019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62075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408DC8-925E-4649-BA19-CD1FDD9FA00A}" type="datetime1">
              <a:rPr lang="ru-RU" smtClean="0"/>
              <a:t>10.11.2019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316047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E81FE2-2258-4DBA-8E97-8FA86629195B}" type="datetime1">
              <a:rPr lang="ru-RU" smtClean="0"/>
              <a:t>10.11.2019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5815E-E69B-4CF3-9F44-82A9D9C8BCF0}" type="slidenum">
              <a:rPr lang="ru-RU" smtClean="0"/>
              <a:t>‹#›</a:t>
            </a:fld>
            <a:endParaRPr lang="ru-RU"/>
          </a:p>
        </p:txBody>
      </p:sp>
    </p:spTree>
    <p:extLst>
      <p:ext uri="{BB962C8B-B14F-4D97-AF65-F5344CB8AC3E}">
        <p14:creationId xmlns:p14="http://schemas.microsoft.com/office/powerpoint/2010/main" val="74071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7B9E2-CA33-442A-8787-09349393F74E}" type="datetime1">
              <a:rPr lang="ru-RU" smtClean="0"/>
              <a:t>10.11.2019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5815E-E69B-4CF3-9F44-82A9D9C8BCF0}" type="slidenum">
              <a:rPr lang="ru-RU" smtClean="0"/>
              <a:t>‹#›</a:t>
            </a:fld>
            <a:endParaRPr lang="ru-RU"/>
          </a:p>
        </p:txBody>
      </p:sp>
    </p:spTree>
    <p:extLst>
      <p:ext uri="{BB962C8B-B14F-4D97-AF65-F5344CB8AC3E}">
        <p14:creationId xmlns:p14="http://schemas.microsoft.com/office/powerpoint/2010/main" val="348436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20.jpeg"/><Relationship Id="rId4" Type="http://schemas.microsoft.com/office/2007/relationships/hdphoto" Target="../media/hdphoto14.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hyperlink" Target="http://philanthropy.ru/wp-content/uploads/2012/03/&#1048;&#1089;&#1089;&#1083;&#1077;&#1076;&#1086;&#1074;&#1072;&#1085;&#1080;&#1077;-&#1057;&#1080;&#1088;&#1086;&#1090;&#1089;&#1090;&#1074;&#1086;-&#1074;-&#1056;&#1086;&#1089;&#1089;&#1080;&#1080;.pdf" TargetMode="External"/><Relationship Id="rId2" Type="http://schemas.openxmlformats.org/officeDocument/2006/relationships/hyperlink" Target="http://detskie-doma.ru/siroty"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2003.vernadsky.info/works/g6/03455.html"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0.jpe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16.jpeg"/><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walls.ru/large/201211/55212.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saturation sat="33000"/>
                    </a14:imgEffect>
                    <a14:imgEffect>
                      <a14:brightnessContrast bright="6000" contrast="12000"/>
                    </a14:imgEffect>
                  </a14:imgLayer>
                </a14:imgProps>
              </a:ext>
              <a:ext uri="{28A0092B-C50C-407E-A947-70E740481C1C}">
                <a14:useLocalDpi xmlns:a14="http://schemas.microsoft.com/office/drawing/2010/main" val="0"/>
              </a:ext>
            </a:extLst>
          </a:blip>
          <a:srcRect b="22859"/>
          <a:stretch/>
        </p:blipFill>
        <p:spPr bwMode="auto">
          <a:xfrm>
            <a:off x="-28736" y="1159877"/>
            <a:ext cx="9143999" cy="39823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5575" y="2276872"/>
            <a:ext cx="4680520" cy="1395587"/>
          </a:xfrm>
          <a:noFill/>
        </p:spPr>
        <p:txBody>
          <a:bodyPr>
            <a:normAutofit/>
          </a:bodyPr>
          <a:lstStyle/>
          <a:p>
            <a:r>
              <a:rPr lang="ru-RU" sz="3600" b="1" dirty="0" smtClean="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ПРЯТКИ…</a:t>
            </a:r>
            <a:endParaRPr lang="ru-RU" sz="36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3" name="Подзаголовок 2"/>
          <p:cNvSpPr>
            <a:spLocks noGrp="1"/>
          </p:cNvSpPr>
          <p:nvPr>
            <p:ph type="subTitle" idx="1"/>
          </p:nvPr>
        </p:nvSpPr>
        <p:spPr>
          <a:xfrm>
            <a:off x="3121437" y="5668164"/>
            <a:ext cx="5729429" cy="1101988"/>
          </a:xfrm>
        </p:spPr>
        <p:txBody>
          <a:bodyPr>
            <a:noAutofit/>
          </a:bodyPr>
          <a:lstStyle/>
          <a:p>
            <a:pPr algn="r"/>
            <a:r>
              <a:rPr lang="ru-RU" sz="1600" b="1" dirty="0" smtClean="0">
                <a:solidFill>
                  <a:schemeClr val="bg1">
                    <a:lumMod val="50000"/>
                  </a:schemeClr>
                </a:solidFill>
              </a:rPr>
              <a:t>                                               Питчинг.  Социальная реклама</a:t>
            </a:r>
            <a:endParaRPr lang="ru-RU" sz="1600" b="1" dirty="0">
              <a:solidFill>
                <a:schemeClr val="bg1">
                  <a:lumMod val="50000"/>
                </a:schemeClr>
              </a:solidFill>
            </a:endParaRPr>
          </a:p>
          <a:p>
            <a:pPr algn="r"/>
            <a:r>
              <a:rPr lang="ru-RU" sz="1600" dirty="0">
                <a:solidFill>
                  <a:schemeClr val="bg1">
                    <a:lumMod val="50000"/>
                  </a:schemeClr>
                </a:solidFill>
              </a:rPr>
              <a:t>	</a:t>
            </a:r>
            <a:r>
              <a:rPr lang="ru-RU" sz="1600" b="1" dirty="0" smtClean="0">
                <a:solidFill>
                  <a:schemeClr val="bg1">
                    <a:lumMod val="50000"/>
                  </a:schemeClr>
                </a:solidFill>
              </a:rPr>
              <a:t>Автор сценария:</a:t>
            </a:r>
            <a:r>
              <a:rPr lang="ru-RU" sz="1600" dirty="0" smtClean="0">
                <a:solidFill>
                  <a:schemeClr val="bg1">
                    <a:lumMod val="50000"/>
                  </a:schemeClr>
                </a:solidFill>
              </a:rPr>
              <a:t> </a:t>
            </a:r>
            <a:r>
              <a:rPr lang="ru-RU" sz="1600" b="1" dirty="0" smtClean="0">
                <a:solidFill>
                  <a:schemeClr val="bg1">
                    <a:lumMod val="50000"/>
                  </a:schemeClr>
                </a:solidFill>
              </a:rPr>
              <a:t>Алена </a:t>
            </a:r>
            <a:r>
              <a:rPr lang="ru-RU" sz="1600" b="1" dirty="0" smtClean="0">
                <a:solidFill>
                  <a:schemeClr val="bg1">
                    <a:lumMod val="50000"/>
                  </a:schemeClr>
                </a:solidFill>
              </a:rPr>
              <a:t>Фабиани</a:t>
            </a:r>
            <a:endParaRPr lang="ru-RU" sz="1600" b="1" dirty="0">
              <a:solidFill>
                <a:schemeClr val="bg1">
                  <a:lumMod val="50000"/>
                </a:schemeClr>
              </a:solidFill>
            </a:endParaRPr>
          </a:p>
        </p:txBody>
      </p:sp>
      <p:pic>
        <p:nvPicPr>
          <p:cNvPr id="1028"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364969"/>
            <a:ext cx="108591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2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D75815E-E69B-4CF3-9F44-82A9D9C8BCF0}" type="slidenum">
              <a:rPr lang="ru-RU" smtClean="0"/>
              <a:t>10</a:t>
            </a:fld>
            <a:endParaRPr lang="ru-RU"/>
          </a:p>
        </p:txBody>
      </p:sp>
      <p:pic>
        <p:nvPicPr>
          <p:cNvPr id="5" name="Picture 2" descr="http://obozrevatel.com/img/8/1206939/630440.jpg"/>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33000"/>
                    </a14:imgEffect>
                  </a14:imgLayer>
                </a14:imgProps>
              </a:ext>
              <a:ext uri="{28A0092B-C50C-407E-A947-70E740481C1C}">
                <a14:useLocalDpi xmlns:a14="http://schemas.microsoft.com/office/drawing/2010/main" val="0"/>
              </a:ext>
            </a:extLst>
          </a:blip>
          <a:srcRect l="29880" t="34965"/>
          <a:stretch/>
        </p:blipFill>
        <p:spPr bwMode="auto">
          <a:xfrm>
            <a:off x="1951071" y="2060848"/>
            <a:ext cx="5400600" cy="2160240"/>
          </a:xfrm>
          <a:prstGeom prst="rect">
            <a:avLst/>
          </a:prstGeom>
          <a:noFill/>
          <a:ln w="28575">
            <a:solidFill>
              <a:schemeClr val="tx1"/>
            </a:solidFill>
          </a:ln>
          <a:extLst>
            <a:ext uri="{53640926-AAD7-44D8-BBD7-CCE9431645EC}">
              <a14:shadowObscured xmlns:a14="http://schemas.microsoft.com/office/drawing/2010/main"/>
            </a:ext>
          </a:extLst>
        </p:spPr>
      </p:pic>
      <p:sp>
        <p:nvSpPr>
          <p:cNvPr id="6" name="Заголовок 1"/>
          <p:cNvSpPr>
            <a:spLocks noGrp="1"/>
          </p:cNvSpPr>
          <p:nvPr>
            <p:ph type="title"/>
          </p:nvPr>
        </p:nvSpPr>
        <p:spPr>
          <a:xfrm>
            <a:off x="457200" y="274638"/>
            <a:ext cx="8229600" cy="1143000"/>
          </a:xfrm>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7" name="Прямоугольник 6"/>
          <p:cNvSpPr/>
          <p:nvPr/>
        </p:nvSpPr>
        <p:spPr>
          <a:xfrm>
            <a:off x="582920" y="5085184"/>
            <a:ext cx="8136903" cy="1077218"/>
          </a:xfrm>
          <a:prstGeom prst="rect">
            <a:avLst/>
          </a:prstGeom>
        </p:spPr>
        <p:txBody>
          <a:bodyPr wrap="square">
            <a:spAutoFit/>
          </a:bodyPr>
          <a:lstStyle/>
          <a:p>
            <a:r>
              <a:rPr lang="ru-RU" sz="1600" b="1" dirty="0" smtClean="0"/>
              <a:t>№14 </a:t>
            </a:r>
            <a:r>
              <a:rPr lang="en-US" sz="1600" b="1" dirty="0" smtClean="0"/>
              <a:t>Video</a:t>
            </a:r>
            <a:r>
              <a:rPr lang="ru-RU" sz="1600" b="1" dirty="0" smtClean="0"/>
              <a:t>:</a:t>
            </a:r>
            <a:r>
              <a:rPr lang="ru-RU" sz="1600" dirty="0" smtClean="0"/>
              <a:t> Общий </a:t>
            </a:r>
            <a:r>
              <a:rPr lang="ru-RU" sz="1600" dirty="0"/>
              <a:t>план. Зеленая аллея, которую видел издалека мальчик. На аллее за каждым деревом стоят мамы, папы, дети, выглядывают, ведут счет, играют в прятки</a:t>
            </a:r>
            <a:r>
              <a:rPr lang="ru-RU" sz="1600" dirty="0" smtClean="0"/>
              <a:t>.</a:t>
            </a:r>
          </a:p>
          <a:p>
            <a:r>
              <a:rPr lang="en-US" sz="1600" b="1" dirty="0" smtClean="0"/>
              <a:t>Audio</a:t>
            </a:r>
            <a:r>
              <a:rPr lang="ru-RU" sz="1600" b="1" dirty="0" smtClean="0"/>
              <a:t>: </a:t>
            </a:r>
            <a:r>
              <a:rPr lang="ru-RU" sz="1600" dirty="0"/>
              <a:t>Звучит детский смех, смех взрослых. Голоса детей и взрослых вразнобой: «Я иду тебя искать», «1, 2…», «Ты, где малыш?», «Я найду тебя проказник»…</a:t>
            </a:r>
            <a:endParaRPr lang="ru-RU" sz="1600" b="1" dirty="0"/>
          </a:p>
        </p:txBody>
      </p:sp>
    </p:spTree>
    <p:extLst>
      <p:ext uri="{BB962C8B-B14F-4D97-AF65-F5344CB8AC3E}">
        <p14:creationId xmlns:p14="http://schemas.microsoft.com/office/powerpoint/2010/main" val="292526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 y="1268759"/>
            <a:ext cx="9172699" cy="295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11</a:t>
            </a:fld>
            <a:endParaRPr lang="ru-RU" dirty="0"/>
          </a:p>
        </p:txBody>
      </p:sp>
      <p:sp>
        <p:nvSpPr>
          <p:cNvPr id="6" name="Прямоугольник 5"/>
          <p:cNvSpPr/>
          <p:nvPr/>
        </p:nvSpPr>
        <p:spPr>
          <a:xfrm>
            <a:off x="300050" y="4349759"/>
            <a:ext cx="4992030" cy="2862322"/>
          </a:xfrm>
          <a:prstGeom prst="rect">
            <a:avLst/>
          </a:prstGeom>
        </p:spPr>
        <p:txBody>
          <a:bodyPr wrap="square">
            <a:spAutoFit/>
          </a:bodyPr>
          <a:lstStyle/>
          <a:p>
            <a:r>
              <a:rPr lang="ru-RU" sz="1600" b="1" dirty="0" smtClean="0"/>
              <a:t>№15 </a:t>
            </a:r>
            <a:r>
              <a:rPr lang="en-US" sz="1600" b="1" dirty="0" smtClean="0"/>
              <a:t>Video</a:t>
            </a:r>
            <a:r>
              <a:rPr lang="ru-RU" sz="1600" b="1" dirty="0" smtClean="0"/>
              <a:t>: </a:t>
            </a:r>
            <a:r>
              <a:rPr lang="ru-RU" sz="1600" dirty="0"/>
              <a:t>Крупный план. Ребенок открывает лицо, радуется, смеется. Смена кадров счастливых родителей, играющих в прятки с детьми</a:t>
            </a:r>
          </a:p>
          <a:p>
            <a:r>
              <a:rPr lang="en-US" sz="1600" b="1" dirty="0" smtClean="0"/>
              <a:t>Audio</a:t>
            </a:r>
            <a:r>
              <a:rPr lang="ru-RU" sz="1600" b="1" dirty="0" smtClean="0"/>
              <a:t>:</a:t>
            </a:r>
            <a:r>
              <a:rPr lang="ru-RU" sz="1600" dirty="0"/>
              <a:t>Голос за кадром:</a:t>
            </a:r>
          </a:p>
          <a:p>
            <a:r>
              <a:rPr lang="ru-RU" sz="1600" dirty="0" smtClean="0"/>
              <a:t>В </a:t>
            </a:r>
            <a:r>
              <a:rPr lang="ru-RU" sz="1600" dirty="0"/>
              <a:t>России более </a:t>
            </a:r>
            <a:r>
              <a:rPr lang="ru-RU" sz="1600" dirty="0" smtClean="0"/>
              <a:t>~</a:t>
            </a:r>
            <a:r>
              <a:rPr lang="en-US" sz="1600" dirty="0" smtClean="0"/>
              <a:t>700</a:t>
            </a:r>
            <a:r>
              <a:rPr lang="ru-RU" sz="1600" dirty="0"/>
              <a:t> 000 детей сирот, оставшихся без попечения родителей…</a:t>
            </a:r>
          </a:p>
          <a:p>
            <a:r>
              <a:rPr lang="ru-RU" sz="1600" dirty="0" smtClean="0"/>
              <a:t> </a:t>
            </a:r>
            <a:r>
              <a:rPr lang="ru-RU" sz="1600" dirty="0"/>
              <a:t>~1…000 детей, от которых отказались родители в грудном возрасте</a:t>
            </a:r>
          </a:p>
          <a:p>
            <a:r>
              <a:rPr lang="ru-RU" sz="1600" dirty="0" smtClean="0"/>
              <a:t>~всего </a:t>
            </a:r>
            <a:r>
              <a:rPr lang="en-US" sz="1600" dirty="0" smtClean="0"/>
              <a:t>~</a:t>
            </a:r>
            <a:r>
              <a:rPr lang="ru-RU" sz="1600" dirty="0" smtClean="0"/>
              <a:t>3000 </a:t>
            </a:r>
            <a:r>
              <a:rPr lang="ru-RU" sz="1600" dirty="0"/>
              <a:t>детей усыновленных</a:t>
            </a:r>
          </a:p>
          <a:p>
            <a:endParaRPr lang="ru-RU" dirty="0" smtClean="0"/>
          </a:p>
          <a:p>
            <a:pPr lvl="0"/>
            <a:endParaRPr lang="ru-RU" dirty="0"/>
          </a:p>
        </p:txBody>
      </p:sp>
      <p:sp>
        <p:nvSpPr>
          <p:cNvPr id="7" name="Прямоугольник 6"/>
          <p:cNvSpPr/>
          <p:nvPr/>
        </p:nvSpPr>
        <p:spPr>
          <a:xfrm>
            <a:off x="5292080" y="4365015"/>
            <a:ext cx="3661526" cy="830997"/>
          </a:xfrm>
          <a:prstGeom prst="rect">
            <a:avLst/>
          </a:prstGeom>
        </p:spPr>
        <p:txBody>
          <a:bodyPr wrap="square">
            <a:spAutoFit/>
          </a:bodyPr>
          <a:lstStyle/>
          <a:p>
            <a:r>
              <a:rPr lang="ru-RU" sz="1600" b="1" dirty="0" smtClean="0"/>
              <a:t>№16 </a:t>
            </a:r>
            <a:r>
              <a:rPr lang="en-US" sz="1600" b="1" dirty="0" smtClean="0"/>
              <a:t>Video</a:t>
            </a:r>
            <a:r>
              <a:rPr lang="ru-RU" sz="1600" b="1" dirty="0"/>
              <a:t>: </a:t>
            </a:r>
            <a:r>
              <a:rPr lang="ru-RU" sz="1600" dirty="0"/>
              <a:t>Крупный план. </a:t>
            </a:r>
            <a:r>
              <a:rPr lang="ru-RU" sz="1600" dirty="0" smtClean="0"/>
              <a:t>Ребенок счастливый на руках  у папы.</a:t>
            </a:r>
            <a:endParaRPr lang="ru-RU" sz="1600" b="1" dirty="0" smtClean="0"/>
          </a:p>
          <a:p>
            <a:r>
              <a:rPr lang="en-US" sz="1600" b="1" dirty="0" smtClean="0"/>
              <a:t>Audio</a:t>
            </a:r>
            <a:r>
              <a:rPr lang="ru-RU" sz="1600" b="1" dirty="0" smtClean="0"/>
              <a:t>: </a:t>
            </a:r>
            <a:r>
              <a:rPr lang="ru-RU" sz="1600" dirty="0" smtClean="0"/>
              <a:t>Детский смех</a:t>
            </a:r>
            <a:endParaRPr lang="ru-RU" sz="1600" dirty="0"/>
          </a:p>
        </p:txBody>
      </p:sp>
      <p:pic>
        <p:nvPicPr>
          <p:cNvPr id="15" name="Picture 2" descr="http://st.depositphotos.com/1003580/2154/i/950/depositphotos_21541887-Family-portrait-of-mother-and-son-at-home.jpg"/>
          <p:cNvPicPr/>
          <p:nvPr/>
        </p:nvPicPr>
        <p:blipFill>
          <a:blip r:embed="rId3" cstate="print">
            <a:grayscl/>
            <a:extLst>
              <a:ext uri="{BEBA8EAE-BF5A-486C-A8C5-ECC9F3942E4B}">
                <a14:imgProps xmlns:a14="http://schemas.microsoft.com/office/drawing/2010/main">
                  <a14:imgLayer r:embed="rId4">
                    <a14:imgEffect>
                      <a14:brightnessContrast contrast="54000"/>
                    </a14:imgEffect>
                  </a14:imgLayer>
                </a14:imgProps>
              </a:ext>
              <a:ext uri="{28A0092B-C50C-407E-A947-70E740481C1C}">
                <a14:useLocalDpi xmlns:a14="http://schemas.microsoft.com/office/drawing/2010/main" val="0"/>
              </a:ext>
            </a:extLst>
          </a:blip>
          <a:srcRect/>
          <a:stretch>
            <a:fillRect/>
          </a:stretch>
        </p:blipFill>
        <p:spPr bwMode="auto">
          <a:xfrm>
            <a:off x="300050" y="1276332"/>
            <a:ext cx="3911910" cy="2924367"/>
          </a:xfrm>
          <a:prstGeom prst="rect">
            <a:avLst/>
          </a:prstGeom>
          <a:noFill/>
          <a:ln w="28575">
            <a:solidFill>
              <a:schemeClr val="tx1"/>
            </a:solidFill>
          </a:ln>
          <a:extLst/>
        </p:spPr>
      </p:pic>
      <p:pic>
        <p:nvPicPr>
          <p:cNvPr id="16" name="Picture 2" descr="https://journeyofasingledad.files.wordpress.com/2010/01/b25e24ba308ccebc.jpg?w=700"/>
          <p:cNvPicPr/>
          <p:nvPr/>
        </p:nvPicPr>
        <p:blipFill>
          <a:blip r:embed="rId5" cstate="print">
            <a:extLst>
              <a:ext uri="{BEBA8EAE-BF5A-486C-A8C5-ECC9F3942E4B}">
                <a14:imgProps xmlns:a14="http://schemas.microsoft.com/office/drawing/2010/main">
                  <a14:imgLayer r:embed="rId6">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4407520" y="1276331"/>
            <a:ext cx="4340944" cy="2924367"/>
          </a:xfrm>
          <a:prstGeom prst="rect">
            <a:avLst/>
          </a:prstGeom>
          <a:noFill/>
          <a:ln w="28575">
            <a:solidFill>
              <a:schemeClr val="tx1"/>
            </a:solidFill>
          </a:ln>
          <a:extLst/>
        </p:spPr>
      </p:pic>
    </p:spTree>
    <p:extLst>
      <p:ext uri="{BB962C8B-B14F-4D97-AF65-F5344CB8AC3E}">
        <p14:creationId xmlns:p14="http://schemas.microsoft.com/office/powerpoint/2010/main" val="103560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 y="1268759"/>
            <a:ext cx="9172699" cy="325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67544" y="0"/>
            <a:ext cx="8229600" cy="1143000"/>
          </a:xfrm>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12</a:t>
            </a:fld>
            <a:endParaRPr lang="ru-RU" dirty="0"/>
          </a:p>
        </p:txBody>
      </p:sp>
      <p:sp>
        <p:nvSpPr>
          <p:cNvPr id="7" name="Прямоугольник 6"/>
          <p:cNvSpPr/>
          <p:nvPr/>
        </p:nvSpPr>
        <p:spPr>
          <a:xfrm>
            <a:off x="267066" y="5103674"/>
            <a:ext cx="8856984" cy="1569660"/>
          </a:xfrm>
          <a:prstGeom prst="rect">
            <a:avLst/>
          </a:prstGeom>
        </p:spPr>
        <p:txBody>
          <a:bodyPr wrap="square">
            <a:spAutoFit/>
          </a:bodyPr>
          <a:lstStyle/>
          <a:p>
            <a:r>
              <a:rPr lang="ru-RU" sz="1600" b="1" dirty="0" smtClean="0"/>
              <a:t>№17 </a:t>
            </a:r>
            <a:r>
              <a:rPr lang="en-US" sz="1600" b="1" dirty="0" smtClean="0"/>
              <a:t>Video/</a:t>
            </a:r>
            <a:r>
              <a:rPr lang="en-US" sz="1600" b="1" dirty="0" err="1" smtClean="0"/>
              <a:t>Aftershot</a:t>
            </a:r>
            <a:r>
              <a:rPr lang="ru-RU" sz="1600" b="1" dirty="0" smtClean="0"/>
              <a:t>: </a:t>
            </a:r>
            <a:r>
              <a:rPr lang="ru-RU" sz="1600" dirty="0"/>
              <a:t>Крупный план. Ребенок стоит у стенки и ведет отсчет.</a:t>
            </a:r>
            <a:endParaRPr lang="ru-RU" sz="1600" b="1" dirty="0" smtClean="0"/>
          </a:p>
          <a:p>
            <a:endParaRPr lang="ru-RU" sz="1600" b="1" dirty="0"/>
          </a:p>
          <a:p>
            <a:r>
              <a:rPr lang="en-US" sz="1600" b="1" dirty="0" smtClean="0"/>
              <a:t>Audio</a:t>
            </a:r>
            <a:r>
              <a:rPr lang="ru-RU" sz="1600" b="1" dirty="0" smtClean="0"/>
              <a:t>: </a:t>
            </a:r>
            <a:r>
              <a:rPr lang="ru-RU" sz="1600" dirty="0" smtClean="0"/>
              <a:t>Финальная </a:t>
            </a:r>
            <a:r>
              <a:rPr lang="ru-RU" sz="1600" dirty="0"/>
              <a:t>реплика. Детский голос: 1,2, 3,4,5 мама, (второй детский голос  - «папа»)  я иду тебя искать…</a:t>
            </a:r>
          </a:p>
          <a:p>
            <a:r>
              <a:rPr lang="ru-RU" sz="1600" dirty="0"/>
              <a:t>Голос за кадром</a:t>
            </a:r>
            <a:r>
              <a:rPr lang="ru-RU" sz="1600" dirty="0" smtClean="0"/>
              <a:t>:</a:t>
            </a:r>
            <a:r>
              <a:rPr lang="en-US" sz="1600" dirty="0" smtClean="0"/>
              <a:t> </a:t>
            </a:r>
            <a:r>
              <a:rPr lang="ru-RU" sz="1600" dirty="0" smtClean="0"/>
              <a:t>«Найдите </a:t>
            </a:r>
            <a:r>
              <a:rPr lang="ru-RU" sz="1600" dirty="0"/>
              <a:t>своего </a:t>
            </a:r>
            <a:r>
              <a:rPr lang="ru-RU" sz="1600" dirty="0" smtClean="0"/>
              <a:t>ребенка». </a:t>
            </a:r>
            <a:endParaRPr lang="ru-RU" sz="1600" dirty="0"/>
          </a:p>
          <a:p>
            <a:endParaRPr lang="ru-RU" sz="1600" dirty="0"/>
          </a:p>
        </p:txBody>
      </p:sp>
      <p:pic>
        <p:nvPicPr>
          <p:cNvPr id="11" name="Picture 2" descr="http://www.wwalls.ru/large/201211/55212.jpg"/>
          <p:cNvPicPr/>
          <p:nvPr/>
        </p:nvPicPr>
        <p:blipFill rotWithShape="1">
          <a:blip r:embed="rId3" cstate="print">
            <a:grayscl/>
            <a:extLst>
              <a:ext uri="{BEBA8EAE-BF5A-486C-A8C5-ECC9F3942E4B}">
                <a14:imgProps xmlns:a14="http://schemas.microsoft.com/office/drawing/2010/main">
                  <a14:imgLayer r:embed="rId4">
                    <a14:imgEffect>
                      <a14:sharpenSoften amount="-50000"/>
                    </a14:imgEffect>
                    <a14:imgEffect>
                      <a14:brightnessContrast bright="-4000" contrast="26000"/>
                    </a14:imgEffect>
                  </a14:imgLayer>
                </a14:imgProps>
              </a:ext>
              <a:ext uri="{28A0092B-C50C-407E-A947-70E740481C1C}">
                <a14:useLocalDpi xmlns:a14="http://schemas.microsoft.com/office/drawing/2010/main" val="0"/>
              </a:ext>
            </a:extLst>
          </a:blip>
          <a:srcRect l="19141"/>
          <a:stretch/>
        </p:blipFill>
        <p:spPr bwMode="auto">
          <a:xfrm>
            <a:off x="22581" y="888311"/>
            <a:ext cx="6565643" cy="3960440"/>
          </a:xfrm>
          <a:prstGeom prst="rect">
            <a:avLst/>
          </a:prstGeom>
          <a:noFill/>
          <a:ln w="28575">
            <a:solidFill>
              <a:schemeClr val="tx1"/>
            </a:solidFill>
          </a:ln>
          <a:extLst/>
        </p:spPr>
      </p:pic>
      <p:sp>
        <p:nvSpPr>
          <p:cNvPr id="3" name="Прямоугольник 2"/>
          <p:cNvSpPr/>
          <p:nvPr/>
        </p:nvSpPr>
        <p:spPr>
          <a:xfrm>
            <a:off x="755576" y="3817241"/>
            <a:ext cx="5832648" cy="707886"/>
          </a:xfrm>
          <a:prstGeom prst="rect">
            <a:avLst/>
          </a:prstGeom>
          <a:solidFill>
            <a:schemeClr val="tx1"/>
          </a:solidFill>
        </p:spPr>
        <p:txBody>
          <a:bodyPr wrap="square">
            <a:spAutoFit/>
          </a:bodyPr>
          <a:lstStyle/>
          <a:p>
            <a:r>
              <a:rPr lang="ru-RU" sz="4000" dirty="0" smtClean="0">
                <a:solidFill>
                  <a:schemeClr val="bg1"/>
                </a:solidFill>
              </a:rPr>
              <a:t>Найдите </a:t>
            </a:r>
            <a:r>
              <a:rPr lang="ru-RU" sz="4000" dirty="0">
                <a:solidFill>
                  <a:schemeClr val="bg1"/>
                </a:solidFill>
              </a:rPr>
              <a:t>своего </a:t>
            </a:r>
            <a:r>
              <a:rPr lang="ru-RU" sz="4000" dirty="0" smtClean="0">
                <a:solidFill>
                  <a:schemeClr val="bg1"/>
                </a:solidFill>
              </a:rPr>
              <a:t>ребенка</a:t>
            </a:r>
            <a:r>
              <a:rPr lang="en-US" sz="4000" dirty="0" smtClean="0">
                <a:solidFill>
                  <a:schemeClr val="bg1"/>
                </a:solidFill>
              </a:rPr>
              <a:t>…</a:t>
            </a:r>
            <a:r>
              <a:rPr lang="ru-RU" sz="4000" dirty="0" smtClean="0">
                <a:solidFill>
                  <a:schemeClr val="bg1"/>
                </a:solidFill>
              </a:rPr>
              <a:t> </a:t>
            </a:r>
            <a:endParaRPr lang="ru-RU" sz="4000" dirty="0">
              <a:solidFill>
                <a:schemeClr val="bg1"/>
              </a:solidFill>
            </a:endParaRPr>
          </a:p>
        </p:txBody>
      </p:sp>
    </p:spTree>
    <p:extLst>
      <p:ext uri="{BB962C8B-B14F-4D97-AF65-F5344CB8AC3E}">
        <p14:creationId xmlns:p14="http://schemas.microsoft.com/office/powerpoint/2010/main" val="418706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Courier New" panose="02070309020205020404" pitchFamily="49" charset="0"/>
                <a:cs typeface="Courier New" panose="02070309020205020404" pitchFamily="49" charset="0"/>
              </a:rPr>
              <a:t>Референсы:</a:t>
            </a:r>
            <a:br>
              <a:rPr lang="ru-RU" sz="2800" dirty="0">
                <a:latin typeface="Courier New" panose="02070309020205020404" pitchFamily="49" charset="0"/>
                <a:cs typeface="Courier New" panose="02070309020205020404" pitchFamily="49" charset="0"/>
              </a:rPr>
            </a:br>
            <a:endParaRPr lang="ru-RU" sz="2800" dirty="0">
              <a:latin typeface="Courier New" panose="02070309020205020404" pitchFamily="49" charset="0"/>
              <a:cs typeface="Courier New" panose="02070309020205020404" pitchFamily="49" charset="0"/>
            </a:endParaRPr>
          </a:p>
        </p:txBody>
      </p:sp>
      <p:sp>
        <p:nvSpPr>
          <p:cNvPr id="3" name="Объект 2"/>
          <p:cNvSpPr>
            <a:spLocks noGrp="1"/>
          </p:cNvSpPr>
          <p:nvPr>
            <p:ph idx="1"/>
          </p:nvPr>
        </p:nvSpPr>
        <p:spPr>
          <a:xfrm>
            <a:off x="457200" y="1600201"/>
            <a:ext cx="8229600" cy="3917032"/>
          </a:xfrm>
        </p:spPr>
        <p:txBody>
          <a:bodyPr>
            <a:normAutofit fontScale="25000" lnSpcReduction="20000"/>
          </a:bodyPr>
          <a:lstStyle/>
          <a:p>
            <a:pPr marL="0" indent="0">
              <a:buNone/>
            </a:pPr>
            <a:endParaRPr lang="ru-RU" sz="4900" dirty="0" smtClean="0"/>
          </a:p>
          <a:p>
            <a:pPr marL="914400" indent="-914400">
              <a:buFont typeface="+mj-lt"/>
              <a:buAutoNum type="arabicPeriod"/>
            </a:pPr>
            <a:r>
              <a:rPr lang="ru-RU" sz="6400" dirty="0" smtClean="0"/>
              <a:t>Фотографии по ключевым словам «прятки, дети, взрослые, игра» – поисковые системы </a:t>
            </a:r>
            <a:r>
              <a:rPr lang="en-US" sz="6400" dirty="0" smtClean="0"/>
              <a:t>google</a:t>
            </a:r>
            <a:r>
              <a:rPr lang="ru-RU" sz="6400" dirty="0" smtClean="0"/>
              <a:t>, </a:t>
            </a:r>
            <a:r>
              <a:rPr lang="ru-RU" sz="6400" dirty="0" err="1" smtClean="0"/>
              <a:t>яндекс</a:t>
            </a:r>
            <a:r>
              <a:rPr lang="ru-RU" sz="6400" dirty="0"/>
              <a:t>;</a:t>
            </a:r>
            <a:endParaRPr lang="ru-RU" sz="6400" dirty="0" smtClean="0"/>
          </a:p>
          <a:p>
            <a:pPr marL="914400" indent="-914400">
              <a:buFont typeface="+mj-lt"/>
              <a:buAutoNum type="arabicPeriod"/>
            </a:pPr>
            <a:r>
              <a:rPr lang="en-US" sz="6400" dirty="0">
                <a:hlinkClick r:id="rId2"/>
              </a:rPr>
              <a:t>http://</a:t>
            </a:r>
            <a:r>
              <a:rPr lang="en-US" sz="6400" dirty="0" smtClean="0">
                <a:hlinkClick r:id="rId2"/>
              </a:rPr>
              <a:t>detskie-doma.ru/siroty</a:t>
            </a:r>
            <a:r>
              <a:rPr lang="ru-RU" sz="6400" dirty="0" smtClean="0"/>
              <a:t>;</a:t>
            </a:r>
          </a:p>
          <a:p>
            <a:pPr marL="914400" indent="-914400">
              <a:buFont typeface="+mj-lt"/>
              <a:buAutoNum type="arabicPeriod"/>
            </a:pPr>
            <a:r>
              <a:rPr lang="ru-RU" sz="6400" dirty="0"/>
              <a:t>Проблемы сиротства в современной </a:t>
            </a:r>
            <a:r>
              <a:rPr lang="ru-RU" sz="6400" dirty="0" smtClean="0"/>
              <a:t>России (</a:t>
            </a:r>
            <a:r>
              <a:rPr lang="ru-RU" sz="6400" u="sng" dirty="0"/>
              <a:t>Катышева </a:t>
            </a:r>
            <a:r>
              <a:rPr lang="ru-RU" sz="6400" u="sng" dirty="0" smtClean="0"/>
              <a:t>Екатерина)</a:t>
            </a:r>
            <a:r>
              <a:rPr lang="ru-RU" sz="6400" u="sng" dirty="0"/>
              <a:t>;</a:t>
            </a:r>
            <a:endParaRPr lang="ru-RU" sz="6400" u="sng" dirty="0" smtClean="0"/>
          </a:p>
          <a:p>
            <a:pPr marL="914400" indent="-914400">
              <a:buFont typeface="+mj-lt"/>
              <a:buAutoNum type="arabicPeriod"/>
            </a:pPr>
            <a:r>
              <a:rPr lang="ru-RU" sz="6400" u="sng" dirty="0" smtClean="0"/>
              <a:t>Сиротство в России: проблемы и пути их решения (</a:t>
            </a:r>
            <a:r>
              <a:rPr lang="en-US" sz="6400" u="sng" dirty="0">
                <a:hlinkClick r:id="rId3"/>
              </a:rPr>
              <a:t>http://philanthropy.ru/wp-content/uploads/2012/03/</a:t>
            </a:r>
            <a:r>
              <a:rPr lang="ru-RU" sz="6400" u="sng" dirty="0">
                <a:hlinkClick r:id="rId3"/>
              </a:rPr>
              <a:t>Исследование-Сиротство-в-России.</a:t>
            </a:r>
            <a:r>
              <a:rPr lang="en-US" sz="6400" u="sng" dirty="0" smtClean="0">
                <a:hlinkClick r:id="rId3"/>
              </a:rPr>
              <a:t>pdf</a:t>
            </a:r>
            <a:r>
              <a:rPr lang="ru-RU" sz="6400" u="sng" dirty="0" smtClean="0"/>
              <a:t>);</a:t>
            </a:r>
            <a:endParaRPr lang="ru-RU" sz="6400" dirty="0" smtClean="0"/>
          </a:p>
          <a:p>
            <a:pPr marL="914400" indent="-914400">
              <a:buFont typeface="+mj-lt"/>
              <a:buAutoNum type="arabicPeriod"/>
            </a:pPr>
            <a:r>
              <a:rPr lang="ru-RU" sz="6400" dirty="0"/>
              <a:t>Проблема социального сиротства в современной </a:t>
            </a:r>
            <a:r>
              <a:rPr lang="ru-RU" sz="6400" dirty="0" smtClean="0"/>
              <a:t>России (</a:t>
            </a:r>
            <a:r>
              <a:rPr lang="en-US" sz="6400" dirty="0" smtClean="0">
                <a:hlinkClick r:id="rId4"/>
              </a:rPr>
              <a:t>http</a:t>
            </a:r>
            <a:r>
              <a:rPr lang="en-US" sz="6400" dirty="0">
                <a:hlinkClick r:id="rId4"/>
              </a:rPr>
              <a:t>://</a:t>
            </a:r>
            <a:r>
              <a:rPr lang="en-US" sz="6400" dirty="0" smtClean="0">
                <a:hlinkClick r:id="rId4"/>
              </a:rPr>
              <a:t>2003.vernadsky.info/works/g6/03455.html</a:t>
            </a:r>
            <a:r>
              <a:rPr lang="ru-RU" sz="6400" dirty="0" smtClean="0"/>
              <a:t>).</a:t>
            </a:r>
          </a:p>
          <a:p>
            <a:pPr marL="0" indent="0">
              <a:buNone/>
            </a:pPr>
            <a:endParaRPr lang="ru-RU" sz="6400" dirty="0"/>
          </a:p>
          <a:p>
            <a:pPr marL="0" indent="0">
              <a:buNone/>
            </a:pPr>
            <a:endParaRPr lang="ru-RU" sz="6400" dirty="0" smtClean="0"/>
          </a:p>
          <a:p>
            <a:pPr marL="0" indent="0">
              <a:buNone/>
            </a:pPr>
            <a:r>
              <a:rPr lang="ru-RU" sz="6400" dirty="0" smtClean="0"/>
              <a:t>Справка:</a:t>
            </a:r>
          </a:p>
          <a:p>
            <a:pPr marL="914400" indent="-914400">
              <a:buFont typeface="+mj-lt"/>
              <a:buAutoNum type="arabicPeriod"/>
            </a:pPr>
            <a:endParaRPr lang="ru-RU" sz="6400" dirty="0" smtClean="0"/>
          </a:p>
          <a:p>
            <a:r>
              <a:rPr lang="ru-RU" sz="6400" dirty="0"/>
              <a:t>Дети-сироты – это дети в возрасте до 18 лет, у которых умерли оба или единственный родитель.</a:t>
            </a:r>
          </a:p>
          <a:p>
            <a:r>
              <a:rPr lang="ru-RU" sz="6400" dirty="0"/>
              <a:t>Социальный сирота – это ребенок, который имеет биологических родителей, но они по каким-то причинам не занимаются воспитанием ребенка и не заботятся о нем. В этом случае заботу о детях берет на себя общество и государство. Это и дети, родители которых юридически не лишены родительских прав, но фактически не заботятся о своих детях.</a:t>
            </a:r>
            <a:endParaRPr lang="ru-RU" sz="6400" dirty="0" smtClean="0"/>
          </a:p>
          <a:p>
            <a:pPr marL="0" indent="0">
              <a:buNone/>
            </a:pPr>
            <a:endParaRPr lang="ru-RU" sz="4900" dirty="0" smtClean="0"/>
          </a:p>
          <a:p>
            <a:endParaRPr lang="ru-RU" sz="4900" dirty="0"/>
          </a:p>
          <a:p>
            <a:endParaRPr lang="ru-RU" sz="4900" dirty="0" smtClean="0"/>
          </a:p>
          <a:p>
            <a:endParaRPr lang="ru-RU" sz="4900" dirty="0" smtClean="0"/>
          </a:p>
          <a:p>
            <a:pPr marL="0" indent="0">
              <a:buNone/>
            </a:pPr>
            <a:endParaRPr lang="ru-RU" sz="4900" dirty="0" smtClean="0"/>
          </a:p>
          <a:p>
            <a:pPr marL="0" indent="0">
              <a:buNone/>
            </a:pPr>
            <a:endParaRPr lang="en-US" sz="4900" dirty="0" smtClean="0">
              <a:solidFill>
                <a:schemeClr val="bg1">
                  <a:lumMod val="50000"/>
                </a:schemeClr>
              </a:solidFill>
            </a:endParaRPr>
          </a:p>
          <a:p>
            <a:pPr marL="0" indent="0">
              <a:buNone/>
            </a:pPr>
            <a:r>
              <a:rPr lang="en-US" sz="4900" dirty="0" smtClean="0">
                <a:solidFill>
                  <a:schemeClr val="bg1">
                    <a:lumMod val="50000"/>
                  </a:schemeClr>
                </a:solidFill>
              </a:rPr>
              <a:t>  </a:t>
            </a:r>
            <a:endParaRPr lang="ru-RU" sz="4900" dirty="0" smtClean="0">
              <a:solidFill>
                <a:schemeClr val="bg1">
                  <a:lumMod val="50000"/>
                </a:schemeClr>
              </a:solidFill>
            </a:endParaRPr>
          </a:p>
          <a:p>
            <a:pPr algn="r"/>
            <a:endParaRPr lang="ru-RU" dirty="0">
              <a:solidFill>
                <a:schemeClr val="bg1">
                  <a:lumMod val="50000"/>
                </a:schemeClr>
              </a:solidFill>
            </a:endParaRPr>
          </a:p>
          <a:p>
            <a:pPr algn="r"/>
            <a:endParaRPr lang="ru-RU" dirty="0" smtClean="0">
              <a:solidFill>
                <a:schemeClr val="bg1">
                  <a:lumMod val="50000"/>
                </a:schemeClr>
              </a:solidFill>
            </a:endParaRPr>
          </a:p>
          <a:p>
            <a:pPr algn="r"/>
            <a:endParaRPr lang="ru-RU" dirty="0">
              <a:solidFill>
                <a:schemeClr val="bg1">
                  <a:lumMod val="50000"/>
                </a:schemeClr>
              </a:solidFill>
            </a:endParaRPr>
          </a:p>
          <a:p>
            <a:pPr algn="r"/>
            <a:endParaRPr lang="ru-RU" dirty="0" smtClean="0">
              <a:solidFill>
                <a:schemeClr val="bg1">
                  <a:lumMod val="50000"/>
                </a:schemeClr>
              </a:solidFill>
            </a:endParaRPr>
          </a:p>
          <a:p>
            <a:endParaRPr lang="ru-RU" dirty="0"/>
          </a:p>
        </p:txBody>
      </p:sp>
      <p:sp>
        <p:nvSpPr>
          <p:cNvPr id="4" name="Номер слайда 3"/>
          <p:cNvSpPr>
            <a:spLocks noGrp="1"/>
          </p:cNvSpPr>
          <p:nvPr>
            <p:ph type="sldNum" sz="quarter" idx="12"/>
          </p:nvPr>
        </p:nvSpPr>
        <p:spPr/>
        <p:txBody>
          <a:bodyPr/>
          <a:lstStyle/>
          <a:p>
            <a:fld id="{2D75815E-E69B-4CF3-9F44-82A9D9C8BCF0}" type="slidenum">
              <a:rPr lang="ru-RU" smtClean="0"/>
              <a:t>13</a:t>
            </a:fld>
            <a:endParaRPr lang="ru-RU"/>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28699" y="6714530"/>
            <a:ext cx="9172699" cy="18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091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nt.ws/uploads/pic/2015/10/4f8b9a.f9mrf2.zic.hi.bo.jpg"/>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brightnessContrast bright="33000"/>
                    </a14:imgEffect>
                  </a14:imgLayer>
                </a14:imgProps>
              </a:ext>
              <a:ext uri="{28A0092B-C50C-407E-A947-70E740481C1C}">
                <a14:useLocalDpi xmlns:a14="http://schemas.microsoft.com/office/drawing/2010/main" val="0"/>
              </a:ext>
            </a:extLst>
          </a:blip>
          <a:srcRect t="7825" b="23659"/>
          <a:stretch/>
        </p:blipFill>
        <p:spPr bwMode="auto">
          <a:xfrm>
            <a:off x="0" y="260648"/>
            <a:ext cx="9144000" cy="414429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1761296"/>
            <a:ext cx="4968552" cy="1143000"/>
          </a:xfrm>
        </p:spPr>
        <p:txBody>
          <a:bodyPr>
            <a:normAutofit/>
          </a:bodyPr>
          <a:lstStyle/>
          <a:p>
            <a:r>
              <a:rPr lang="ru-RU" sz="2500" b="1" dirty="0" smtClean="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Благодарю за внимание!</a:t>
            </a:r>
            <a:endParaRPr lang="ru-RU" sz="2500" b="1" dirty="0">
              <a:solidFill>
                <a:schemeClr val="bg1"/>
              </a:solidFill>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endParaRPr>
          </a:p>
        </p:txBody>
      </p:sp>
      <p:sp>
        <p:nvSpPr>
          <p:cNvPr id="3" name="Объект 2"/>
          <p:cNvSpPr>
            <a:spLocks noGrp="1"/>
          </p:cNvSpPr>
          <p:nvPr>
            <p:ph idx="1"/>
          </p:nvPr>
        </p:nvSpPr>
        <p:spPr>
          <a:xfrm>
            <a:off x="473263" y="4509120"/>
            <a:ext cx="8229600" cy="2081258"/>
          </a:xfrm>
        </p:spPr>
        <p:txBody>
          <a:bodyPr>
            <a:normAutofit/>
          </a:bodyPr>
          <a:lstStyle/>
          <a:p>
            <a:pPr marL="0" indent="0" algn="r">
              <a:buNone/>
            </a:pPr>
            <a:r>
              <a:rPr lang="ru-RU" sz="1900" b="1" dirty="0" smtClean="0">
                <a:solidFill>
                  <a:schemeClr val="bg1">
                    <a:lumMod val="50000"/>
                  </a:schemeClr>
                </a:solidFill>
              </a:rPr>
              <a:t>Название: «Прятки»</a:t>
            </a:r>
          </a:p>
          <a:p>
            <a:pPr marL="0" indent="0" algn="r">
              <a:buNone/>
            </a:pPr>
            <a:r>
              <a:rPr lang="ru-RU" sz="1900" b="1" dirty="0" smtClean="0">
                <a:solidFill>
                  <a:schemeClr val="bg1">
                    <a:lumMod val="50000"/>
                  </a:schemeClr>
                </a:solidFill>
              </a:rPr>
              <a:t>Автор проекта:</a:t>
            </a:r>
            <a:r>
              <a:rPr lang="ru-RU" sz="1900" dirty="0" smtClean="0">
                <a:solidFill>
                  <a:schemeClr val="bg1">
                    <a:lumMod val="50000"/>
                  </a:schemeClr>
                </a:solidFill>
              </a:rPr>
              <a:t> </a:t>
            </a:r>
            <a:r>
              <a:rPr lang="ru-RU" sz="1900" b="1" dirty="0">
                <a:solidFill>
                  <a:schemeClr val="bg1">
                    <a:lumMod val="50000"/>
                  </a:schemeClr>
                </a:solidFill>
              </a:rPr>
              <a:t>Алена Фабиани </a:t>
            </a:r>
            <a:endParaRPr lang="ru-RU" sz="1900" b="1" dirty="0" smtClean="0">
              <a:solidFill>
                <a:schemeClr val="bg1">
                  <a:lumMod val="50000"/>
                </a:schemeClr>
              </a:solidFill>
            </a:endParaRPr>
          </a:p>
          <a:p>
            <a:pPr marL="0" indent="0" algn="r">
              <a:buNone/>
            </a:pPr>
            <a:r>
              <a:rPr lang="ru-RU" sz="1900" dirty="0" smtClean="0">
                <a:solidFill>
                  <a:schemeClr val="bg1">
                    <a:lumMod val="50000"/>
                  </a:schemeClr>
                </a:solidFill>
              </a:rPr>
              <a:t>Контактная </a:t>
            </a:r>
            <a:r>
              <a:rPr lang="ru-RU" sz="1900" dirty="0" smtClean="0">
                <a:solidFill>
                  <a:schemeClr val="bg1">
                    <a:lumMod val="50000"/>
                  </a:schemeClr>
                </a:solidFill>
              </a:rPr>
              <a:t>информация:</a:t>
            </a:r>
          </a:p>
          <a:p>
            <a:pPr marL="0" indent="0" algn="r">
              <a:buNone/>
            </a:pPr>
            <a:r>
              <a:rPr lang="ru-RU" sz="1900" dirty="0" smtClean="0">
                <a:solidFill>
                  <a:schemeClr val="bg1">
                    <a:lumMod val="50000"/>
                  </a:schemeClr>
                </a:solidFill>
              </a:rPr>
              <a:t>Тел</a:t>
            </a:r>
            <a:r>
              <a:rPr lang="ru-RU" sz="1900" dirty="0" smtClean="0">
                <a:solidFill>
                  <a:schemeClr val="bg1">
                    <a:lumMod val="50000"/>
                  </a:schemeClr>
                </a:solidFill>
              </a:rPr>
              <a:t>.:7(910</a:t>
            </a:r>
            <a:r>
              <a:rPr lang="ru-RU" sz="1900" dirty="0">
                <a:solidFill>
                  <a:schemeClr val="bg1">
                    <a:lumMod val="50000"/>
                  </a:schemeClr>
                </a:solidFill>
              </a:rPr>
              <a:t>) 916 4377</a:t>
            </a:r>
          </a:p>
          <a:p>
            <a:pPr marL="0" indent="0" algn="r">
              <a:buNone/>
            </a:pPr>
            <a:r>
              <a:rPr lang="en-US" sz="1900" dirty="0">
                <a:solidFill>
                  <a:schemeClr val="bg1">
                    <a:lumMod val="50000"/>
                  </a:schemeClr>
                </a:solidFill>
              </a:rPr>
              <a:t>e-mail: </a:t>
            </a:r>
            <a:r>
              <a:rPr lang="ru-RU" sz="1900" dirty="0" smtClean="0">
                <a:solidFill>
                  <a:schemeClr val="bg1">
                    <a:lumMod val="50000"/>
                  </a:schemeClr>
                </a:solidFill>
              </a:rPr>
              <a:t>99</a:t>
            </a:r>
            <a:r>
              <a:rPr lang="en-US" sz="1900" dirty="0" smtClean="0">
                <a:solidFill>
                  <a:schemeClr val="bg1">
                    <a:lumMod val="50000"/>
                  </a:schemeClr>
                </a:solidFill>
              </a:rPr>
              <a:t>francs@inbox.ru</a:t>
            </a:r>
          </a:p>
          <a:p>
            <a:endParaRPr lang="ru-RU" sz="1600" dirty="0"/>
          </a:p>
        </p:txBody>
      </p:sp>
      <p:sp>
        <p:nvSpPr>
          <p:cNvPr id="4" name="Номер слайда 3"/>
          <p:cNvSpPr>
            <a:spLocks noGrp="1"/>
          </p:cNvSpPr>
          <p:nvPr>
            <p:ph type="sldNum" sz="quarter" idx="12"/>
          </p:nvPr>
        </p:nvSpPr>
        <p:spPr/>
        <p:txBody>
          <a:bodyPr/>
          <a:lstStyle/>
          <a:p>
            <a:fld id="{2D75815E-E69B-4CF3-9F44-82A9D9C8BCF0}" type="slidenum">
              <a:rPr lang="ru-RU" smtClean="0"/>
              <a:t>14</a:t>
            </a:fld>
            <a:endParaRPr lang="ru-RU" dirty="0"/>
          </a:p>
        </p:txBody>
      </p:sp>
    </p:spTree>
    <p:extLst>
      <p:ext uri="{BB962C8B-B14F-4D97-AF65-F5344CB8AC3E}">
        <p14:creationId xmlns:p14="http://schemas.microsoft.com/office/powerpoint/2010/main" val="412857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Courier New" panose="02070309020205020404" pitchFamily="49" charset="0"/>
                <a:cs typeface="Courier New" panose="02070309020205020404" pitchFamily="49" charset="0"/>
              </a:rPr>
              <a:t>Питчинг. Проект «Прятки»</a:t>
            </a:r>
            <a:endParaRPr lang="ru-RU" sz="2800" dirty="0">
              <a:latin typeface="Courier New" panose="02070309020205020404" pitchFamily="49" charset="0"/>
              <a:cs typeface="Courier New" panose="02070309020205020404" pitchFamily="49" charset="0"/>
            </a:endParaRPr>
          </a:p>
        </p:txBody>
      </p:sp>
      <p:sp>
        <p:nvSpPr>
          <p:cNvPr id="3" name="Объект 2"/>
          <p:cNvSpPr>
            <a:spLocks noGrp="1"/>
          </p:cNvSpPr>
          <p:nvPr>
            <p:ph idx="1"/>
          </p:nvPr>
        </p:nvSpPr>
        <p:spPr>
          <a:xfrm>
            <a:off x="442850" y="1412776"/>
            <a:ext cx="8229600" cy="4536504"/>
          </a:xfrm>
        </p:spPr>
        <p:txBody>
          <a:bodyPr>
            <a:normAutofit lnSpcReduction="10000"/>
          </a:bodyPr>
          <a:lstStyle/>
          <a:p>
            <a:endParaRPr lang="ru-RU" sz="1600" dirty="0" smtClean="0"/>
          </a:p>
          <a:p>
            <a:pPr>
              <a:buFont typeface="+mj-lt"/>
              <a:buAutoNum type="arabicPeriod"/>
            </a:pPr>
            <a:r>
              <a:rPr lang="ru-RU" sz="1600" dirty="0" smtClean="0"/>
              <a:t>Название: Прятки</a:t>
            </a:r>
            <a:endParaRPr lang="ru-RU" sz="1600" dirty="0"/>
          </a:p>
          <a:p>
            <a:pPr>
              <a:buFont typeface="+mj-lt"/>
              <a:buAutoNum type="arabicPeriod"/>
            </a:pPr>
            <a:r>
              <a:rPr lang="ru-RU" sz="1600" dirty="0" smtClean="0"/>
              <a:t>Цель проекта: </a:t>
            </a:r>
            <a:r>
              <a:rPr lang="ru-RU" sz="1600" dirty="0"/>
              <a:t>Привлечь </a:t>
            </a:r>
            <a:r>
              <a:rPr lang="ru-RU" sz="1600" dirty="0" smtClean="0"/>
              <a:t> внимание  общества к проблеме детей-сирот,  детей, оставшихся без попечения родителей, вопросам социализации  и адаптации их в обществе посредством усыновления, воспитания в замещающих семьях, а также снять социальную напряженность  и страх потенциальных родителей  в отношении усыновления</a:t>
            </a:r>
            <a:r>
              <a:rPr lang="en-US" sz="1600" dirty="0" smtClean="0"/>
              <a:t>/</a:t>
            </a:r>
            <a:r>
              <a:rPr lang="ru-RU" sz="1600" dirty="0" smtClean="0"/>
              <a:t>опеки</a:t>
            </a:r>
            <a:r>
              <a:rPr lang="en-US" sz="1600" dirty="0" smtClean="0"/>
              <a:t>/</a:t>
            </a:r>
            <a:r>
              <a:rPr lang="ru-RU" sz="1600" dirty="0" smtClean="0"/>
              <a:t>принятия  в свою семью детей-сирот.</a:t>
            </a:r>
          </a:p>
          <a:p>
            <a:pPr>
              <a:buFont typeface="+mj-lt"/>
              <a:buAutoNum type="arabicPeriod"/>
            </a:pPr>
            <a:r>
              <a:rPr lang="ru-RU" sz="1600" dirty="0" smtClean="0"/>
              <a:t>Актуальность проблемы: </a:t>
            </a:r>
          </a:p>
          <a:p>
            <a:pPr marL="0" indent="0">
              <a:buNone/>
            </a:pPr>
            <a:r>
              <a:rPr lang="ru-RU" sz="1600" dirty="0" smtClean="0"/>
              <a:t>- </a:t>
            </a:r>
            <a:r>
              <a:rPr lang="ru-RU" sz="1600" dirty="0"/>
              <a:t>Ребенок, потерявший родителей – это особый, по-настоящему трагический мир и потребность иметь семью, отца, мать – одна из сильнейших потребностей ребенка. </a:t>
            </a:r>
            <a:endParaRPr lang="ru-RU" sz="1600" dirty="0" smtClean="0"/>
          </a:p>
          <a:p>
            <a:pPr marL="0" indent="0">
              <a:buNone/>
            </a:pPr>
            <a:r>
              <a:rPr lang="ru-RU" sz="1600" dirty="0" smtClean="0"/>
              <a:t>- В </a:t>
            </a:r>
            <a:r>
              <a:rPr lang="ru-RU" sz="1600" dirty="0"/>
              <a:t>любом государстве и в любом обществе всегда были и будут дети-сироты и дети, которые по разным причинам остаются без попечения </a:t>
            </a:r>
            <a:r>
              <a:rPr lang="ru-RU" sz="1600" dirty="0" smtClean="0"/>
              <a:t>родителей, но в России более 1 млн детей сирот, более  3 млн беспризорников и около 3000 усыновленных.</a:t>
            </a:r>
          </a:p>
          <a:p>
            <a:pPr marL="0" indent="0">
              <a:buNone/>
            </a:pPr>
            <a:r>
              <a:rPr lang="ru-RU" sz="1600" dirty="0" smtClean="0"/>
              <a:t>- Дети-сироты </a:t>
            </a:r>
            <a:r>
              <a:rPr lang="ru-RU" sz="1600" dirty="0"/>
              <a:t>(более 90%) – социальные сироты, то есть сироты при живых родителях, выходцы из неблагополучных </a:t>
            </a:r>
            <a:r>
              <a:rPr lang="ru-RU" sz="1600" dirty="0" smtClean="0"/>
              <a:t>семей. Несмотря на колоссальные средства , которые государство тратит на содержание детей-сирот </a:t>
            </a:r>
            <a:r>
              <a:rPr lang="ru-RU" sz="1600" dirty="0"/>
              <a:t>и детей, оставшихся без попечения </a:t>
            </a:r>
            <a:r>
              <a:rPr lang="ru-RU" sz="1600" dirty="0" smtClean="0"/>
              <a:t>родителей,  подтверждён факт, что  полноценное воспитание, бытовые и социальные навыки ребенок </a:t>
            </a:r>
            <a:r>
              <a:rPr lang="ru-RU" sz="1600" dirty="0"/>
              <a:t>может получить только в </a:t>
            </a:r>
            <a:r>
              <a:rPr lang="ru-RU" sz="1600" dirty="0" smtClean="0"/>
              <a:t>семье. </a:t>
            </a:r>
          </a:p>
          <a:p>
            <a:endParaRPr lang="ru-RU" sz="1600" dirty="0"/>
          </a:p>
        </p:txBody>
      </p:sp>
      <p:sp>
        <p:nvSpPr>
          <p:cNvPr id="4" name="Номер слайда 3"/>
          <p:cNvSpPr>
            <a:spLocks noGrp="1"/>
          </p:cNvSpPr>
          <p:nvPr>
            <p:ph type="sldNum" sz="quarter" idx="12"/>
          </p:nvPr>
        </p:nvSpPr>
        <p:spPr/>
        <p:txBody>
          <a:bodyPr/>
          <a:lstStyle/>
          <a:p>
            <a:fld id="{2D75815E-E69B-4CF3-9F44-82A9D9C8BCF0}" type="slidenum">
              <a:rPr lang="ru-RU" smtClean="0"/>
              <a:t>2</a:t>
            </a:fld>
            <a:endParaRPr lang="ru-RU"/>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8699" y="6714530"/>
            <a:ext cx="9172699" cy="18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11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latin typeface="Courier New" panose="02070309020205020404" pitchFamily="49" charset="0"/>
                <a:cs typeface="Courier New" panose="02070309020205020404" pitchFamily="49" charset="0"/>
              </a:rPr>
              <a:t>Питчинг. Проект «Прятки»</a:t>
            </a:r>
            <a:endParaRPr lang="ru-RU" sz="2800" dirty="0">
              <a:latin typeface="Courier New" panose="02070309020205020404" pitchFamily="49" charset="0"/>
              <a:cs typeface="Courier New" panose="02070309020205020404" pitchFamily="49" charset="0"/>
            </a:endParaRPr>
          </a:p>
        </p:txBody>
      </p:sp>
      <p:sp>
        <p:nvSpPr>
          <p:cNvPr id="3" name="Объект 2"/>
          <p:cNvSpPr>
            <a:spLocks noGrp="1"/>
          </p:cNvSpPr>
          <p:nvPr>
            <p:ph idx="1"/>
          </p:nvPr>
        </p:nvSpPr>
        <p:spPr>
          <a:xfrm>
            <a:off x="442850" y="1244955"/>
            <a:ext cx="8229600" cy="5658761"/>
          </a:xfrm>
        </p:spPr>
        <p:txBody>
          <a:bodyPr>
            <a:normAutofit/>
          </a:bodyPr>
          <a:lstStyle/>
          <a:p>
            <a:pPr>
              <a:buFont typeface="+mj-lt"/>
              <a:buAutoNum type="arabicPeriod"/>
            </a:pPr>
            <a:r>
              <a:rPr lang="ru-RU" sz="1600" dirty="0" smtClean="0"/>
              <a:t>Идея проекта:  История, которая начинается как детская игра «Прятки» раскрывает  трагедию «маленького человека», воспитанника детского дома, мечтающего обрести семью. Крупным планом счастливые семейные сцены, самые загадочные места, где прячутся маленькие герои. Но на миг «идиллию»  сменяет  драматическая развязка.   Сюжет ролика  поднимает </a:t>
            </a:r>
            <a:r>
              <a:rPr lang="ru-RU" sz="1600" dirty="0"/>
              <a:t>острую социальную проблему </a:t>
            </a:r>
            <a:r>
              <a:rPr lang="ru-RU" sz="1600" dirty="0" smtClean="0"/>
              <a:t>детей-сирот. Финал ролика  обещает «</a:t>
            </a:r>
            <a:r>
              <a:rPr lang="ru-RU" sz="1600" dirty="0" err="1" smtClean="0"/>
              <a:t>хэппиэнд</a:t>
            </a:r>
            <a:r>
              <a:rPr lang="ru-RU" sz="1600" dirty="0" smtClean="0"/>
              <a:t>» на экране, но что ждет наших маленьких героев в будущем, покажет время... Финальная реплика «Найди </a:t>
            </a:r>
            <a:r>
              <a:rPr lang="ru-RU" sz="1600" dirty="0"/>
              <a:t>своего ребенка</a:t>
            </a:r>
            <a:r>
              <a:rPr lang="ru-RU" sz="1600" dirty="0" smtClean="0"/>
              <a:t>»  пропагандирует  идею </a:t>
            </a:r>
            <a:r>
              <a:rPr lang="ru-RU" sz="1600" dirty="0"/>
              <a:t>усыновления </a:t>
            </a:r>
            <a:r>
              <a:rPr lang="ru-RU" sz="1600" dirty="0" smtClean="0"/>
              <a:t>детей.</a:t>
            </a:r>
          </a:p>
          <a:p>
            <a:pPr>
              <a:buFont typeface="+mj-lt"/>
              <a:buAutoNum type="arabicPeriod"/>
            </a:pPr>
            <a:r>
              <a:rPr lang="ru-RU" sz="1600" dirty="0" smtClean="0"/>
              <a:t>Хронометраж: Рекламный ролик, 2-3  мин</a:t>
            </a:r>
          </a:p>
          <a:p>
            <a:pPr>
              <a:buFont typeface="+mj-lt"/>
              <a:buAutoNum type="arabicPeriod"/>
            </a:pPr>
            <a:r>
              <a:rPr lang="ru-RU" sz="1600" dirty="0" smtClean="0"/>
              <a:t>Количество  </a:t>
            </a:r>
            <a:r>
              <a:rPr lang="ru-RU" sz="1600" dirty="0"/>
              <a:t>съемочных </a:t>
            </a:r>
            <a:r>
              <a:rPr lang="ru-RU" sz="1600" dirty="0" smtClean="0"/>
              <a:t>дней: 3</a:t>
            </a:r>
          </a:p>
          <a:p>
            <a:pPr>
              <a:buFont typeface="+mj-lt"/>
              <a:buAutoNum type="arabicPeriod"/>
            </a:pPr>
            <a:r>
              <a:rPr lang="ru-RU" sz="1600" dirty="0" smtClean="0"/>
              <a:t>Актеры: Дети – воспитанники детских домов (сотрудничество с благотворительными фондами, детскими домами), студенты театральных Вузов, начинающие актеры.</a:t>
            </a:r>
          </a:p>
          <a:p>
            <a:pPr>
              <a:buFont typeface="+mj-lt"/>
              <a:buAutoNum type="arabicPeriod"/>
            </a:pPr>
            <a:r>
              <a:rPr lang="ru-RU" sz="1600" dirty="0" smtClean="0"/>
              <a:t>Место съемки: парк Сосновка в Санкт-Петербурге, съемка в закрытых павильонах.</a:t>
            </a:r>
          </a:p>
          <a:p>
            <a:pPr>
              <a:buFont typeface="+mj-lt"/>
              <a:buAutoNum type="arabicPeriod"/>
            </a:pPr>
            <a:r>
              <a:rPr lang="ru-RU" sz="1600" dirty="0" smtClean="0"/>
              <a:t>Есть сценарий, но необходимо финансирование проекта.  Из источников финансирования рассматриваем: государственная поддержка социальных проектов, сотрудничество с благотворительными фондами, коммерческие организации, волонтеры).</a:t>
            </a:r>
          </a:p>
          <a:p>
            <a:pPr>
              <a:buFont typeface="+mj-lt"/>
              <a:buAutoNum type="arabicPeriod"/>
            </a:pPr>
            <a:r>
              <a:rPr lang="en-US" sz="1600" dirty="0" smtClean="0"/>
              <a:t>WANTED!!!</a:t>
            </a:r>
            <a:r>
              <a:rPr lang="ru-RU" sz="1600" dirty="0" smtClean="0"/>
              <a:t>ТРЕБУЕТСЯ</a:t>
            </a:r>
            <a:r>
              <a:rPr lang="en-US" sz="1600" dirty="0" smtClean="0"/>
              <a:t> </a:t>
            </a:r>
            <a:r>
              <a:rPr lang="ru-RU" sz="1600" dirty="0" smtClean="0"/>
              <a:t>команда  неравнодушных и креативных режиссеров,  операторов и монтажеров  для съемки и монтажа  проекта.</a:t>
            </a:r>
          </a:p>
        </p:txBody>
      </p:sp>
      <p:sp>
        <p:nvSpPr>
          <p:cNvPr id="4" name="Номер слайда 3"/>
          <p:cNvSpPr>
            <a:spLocks noGrp="1"/>
          </p:cNvSpPr>
          <p:nvPr>
            <p:ph type="sldNum" sz="quarter" idx="12"/>
          </p:nvPr>
        </p:nvSpPr>
        <p:spPr/>
        <p:txBody>
          <a:bodyPr/>
          <a:lstStyle/>
          <a:p>
            <a:fld id="{2D75815E-E69B-4CF3-9F44-82A9D9C8BCF0}" type="slidenum">
              <a:rPr lang="ru-RU" smtClean="0"/>
              <a:t>3</a:t>
            </a:fld>
            <a:endParaRPr lang="ru-RU"/>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8699" y="6714530"/>
            <a:ext cx="9172699" cy="18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73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9158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85801" y="-1355"/>
            <a:ext cx="8229600" cy="1143000"/>
          </a:xfrm>
        </p:spPr>
        <p:txBody>
          <a:bodyPr>
            <a:normAutofit/>
          </a:bodyPr>
          <a:lstStyle/>
          <a:p>
            <a:r>
              <a:rPr lang="ru-RU" sz="2800" dirty="0" smtClean="0">
                <a:latin typeface="Courier New" panose="02070309020205020404" pitchFamily="49" charset="0"/>
                <a:cs typeface="Courier New" panose="02070309020205020404" pitchFamily="49" charset="0"/>
              </a:rPr>
              <a:t>О себе:</a:t>
            </a:r>
            <a:endParaRPr lang="ru-RU" sz="2800" dirty="0">
              <a:latin typeface="Courier New" panose="02070309020205020404" pitchFamily="49" charset="0"/>
              <a:cs typeface="Courier New" panose="02070309020205020404" pitchFamily="49" charset="0"/>
            </a:endParaRPr>
          </a:p>
        </p:txBody>
      </p:sp>
      <p:sp>
        <p:nvSpPr>
          <p:cNvPr id="3" name="Объект 2"/>
          <p:cNvSpPr>
            <a:spLocks noGrp="1"/>
          </p:cNvSpPr>
          <p:nvPr>
            <p:ph idx="1"/>
          </p:nvPr>
        </p:nvSpPr>
        <p:spPr>
          <a:xfrm>
            <a:off x="3131840" y="1216322"/>
            <a:ext cx="5587127" cy="4804966"/>
          </a:xfrm>
        </p:spPr>
        <p:txBody>
          <a:bodyPr>
            <a:normAutofit/>
          </a:bodyPr>
          <a:lstStyle/>
          <a:p>
            <a:pPr marL="0" indent="0">
              <a:buNone/>
            </a:pPr>
            <a:r>
              <a:rPr lang="ru-RU" sz="1600" dirty="0"/>
              <a:t>С</a:t>
            </a:r>
            <a:r>
              <a:rPr lang="ru-RU" sz="1600" dirty="0" smtClean="0"/>
              <a:t>ценарист-дебютант:</a:t>
            </a:r>
          </a:p>
          <a:p>
            <a:pPr marL="0" indent="0">
              <a:buNone/>
            </a:pPr>
            <a:r>
              <a:rPr lang="ru-RU" sz="1600" b="1" dirty="0" smtClean="0"/>
              <a:t>Алена Фабиани (Миронова)</a:t>
            </a:r>
            <a:r>
              <a:rPr lang="ru-RU" sz="1600" b="1" dirty="0"/>
              <a:t/>
            </a:r>
            <a:br>
              <a:rPr lang="ru-RU" sz="1600" b="1" dirty="0"/>
            </a:br>
            <a:endParaRPr lang="ru-RU" sz="1600" b="1" dirty="0" smtClean="0"/>
          </a:p>
          <a:p>
            <a:pPr marL="0" indent="0">
              <a:buNone/>
            </a:pPr>
            <a:r>
              <a:rPr lang="ru-RU" sz="1600" b="1" dirty="0" smtClean="0"/>
              <a:t>Образование</a:t>
            </a:r>
            <a:r>
              <a:rPr lang="ru-RU" sz="1600" b="1" dirty="0"/>
              <a:t>:</a:t>
            </a:r>
            <a:r>
              <a:rPr lang="ru-RU" sz="1600" dirty="0"/>
              <a:t> </a:t>
            </a:r>
            <a:r>
              <a:rPr lang="ru-RU" sz="1600" dirty="0" smtClean="0"/>
              <a:t>МФЮА, Факультет юриспруденции (юрист),  Факультет журналистики</a:t>
            </a:r>
            <a:r>
              <a:rPr lang="en-US" sz="1600" dirty="0"/>
              <a:t> </a:t>
            </a:r>
            <a:r>
              <a:rPr lang="ru-RU" sz="1600" dirty="0" smtClean="0"/>
              <a:t>и рекламы (</a:t>
            </a:r>
            <a:r>
              <a:rPr lang="en-US" sz="1600" dirty="0" smtClean="0"/>
              <a:t>PR </a:t>
            </a:r>
            <a:r>
              <a:rPr lang="ru-RU" sz="1600" dirty="0" smtClean="0"/>
              <a:t>и реклама). </a:t>
            </a:r>
          </a:p>
          <a:p>
            <a:pPr marL="0" indent="0">
              <a:buNone/>
            </a:pPr>
            <a:r>
              <a:rPr lang="ru-RU" sz="1600" b="1" dirty="0" smtClean="0"/>
              <a:t>Работа:</a:t>
            </a:r>
            <a:r>
              <a:rPr lang="ru-RU" sz="1600" dirty="0" smtClean="0"/>
              <a:t> 99</a:t>
            </a:r>
            <a:r>
              <a:rPr lang="en-US" sz="1600" dirty="0" smtClean="0"/>
              <a:t> Francs – Communication Group (</a:t>
            </a:r>
            <a:r>
              <a:rPr lang="ru-RU" sz="1600" dirty="0" smtClean="0"/>
              <a:t>Коммуникационное агентство).</a:t>
            </a:r>
          </a:p>
          <a:p>
            <a:pPr marL="0" indent="0">
              <a:buNone/>
            </a:pPr>
            <a:endParaRPr lang="ru-RU" sz="1600" dirty="0" smtClean="0"/>
          </a:p>
          <a:p>
            <a:pPr marL="0" indent="0">
              <a:buNone/>
            </a:pPr>
            <a:r>
              <a:rPr lang="ru-RU" sz="1600" dirty="0" smtClean="0"/>
              <a:t>По призванию журналист, по профессии копирайтер, рекламщик и </a:t>
            </a:r>
            <a:r>
              <a:rPr lang="en-US" sz="1600" dirty="0" smtClean="0"/>
              <a:t>PR-</a:t>
            </a:r>
            <a:r>
              <a:rPr lang="ru-RU" sz="1600" dirty="0" smtClean="0"/>
              <a:t>специалист.  Успешный опыт реализации проектов в ресторанном бизнесе, копирайтером, статьи  на бизнес и социальные тематики в печатных и электронных СМИ.  2-летний опыт участия в международном благотворительном проекте с участием детей-сирот с ограниченными возможностями «Жизнь в движении - Килиманджаро (2013, 2015) (Восхождение на вершину Килиманджаро  на протезах «Возможности безграничны»). Фильмографии </a:t>
            </a:r>
            <a:r>
              <a:rPr lang="ru-RU" sz="1600" dirty="0"/>
              <a:t>пока нет. </a:t>
            </a:r>
            <a:endParaRPr lang="ru-RU" sz="1600" dirty="0" smtClean="0"/>
          </a:p>
          <a:p>
            <a:pPr marL="0" indent="0">
              <a:buNone/>
            </a:pPr>
            <a:endParaRPr lang="ru-RU" sz="1700" dirty="0" smtClean="0"/>
          </a:p>
          <a:p>
            <a:pPr marL="0" indent="0">
              <a:buNone/>
            </a:pPr>
            <a:endParaRPr lang="ru-RU" sz="1800" dirty="0" smtClean="0"/>
          </a:p>
        </p:txBody>
      </p:sp>
      <p:pic>
        <p:nvPicPr>
          <p:cNvPr id="6146" name="Picture 2" descr="https://fbcdn-profile-a.akamaihd.net/hprofile-ak-xap1/v/t1.0-1/q81/c14.0.172.172/1897884_10201478986277057_1335170071_n.jpg?oh=6f474c5e6d548e40a3348a6c542b9ed6&amp;oe=56AC39B2&amp;__gda__=1454677069_e324454d2b19b151222e80d8227f1203"/>
          <p:cNvPicPr>
            <a:picLocks noChangeAspect="1" noChangeArrowheads="1"/>
          </p:cNvPicPr>
          <p:nvPr/>
        </p:nvPicPr>
        <p:blipFill>
          <a:blip r:embed="rId3">
            <a:grayscl/>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485801" y="404664"/>
            <a:ext cx="1944216" cy="1944216"/>
          </a:xfrm>
          <a:prstGeom prst="rect">
            <a:avLst/>
          </a:prstGeom>
          <a:noFill/>
          <a:ln w="381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2D75815E-E69B-4CF3-9F44-82A9D9C8BCF0}" type="slidenum">
              <a:rPr lang="ru-RU" smtClean="0"/>
              <a:t>4</a:t>
            </a:fld>
            <a:endParaRPr lang="ru-RU"/>
          </a:p>
        </p:txBody>
      </p:sp>
      <p:sp>
        <p:nvSpPr>
          <p:cNvPr id="5" name="Прямоугольник 4"/>
          <p:cNvSpPr/>
          <p:nvPr/>
        </p:nvSpPr>
        <p:spPr>
          <a:xfrm>
            <a:off x="416183" y="2564904"/>
            <a:ext cx="2283609" cy="3785652"/>
          </a:xfrm>
          <a:prstGeom prst="rect">
            <a:avLst/>
          </a:prstGeom>
        </p:spPr>
        <p:txBody>
          <a:bodyPr wrap="square">
            <a:spAutoFit/>
          </a:bodyPr>
          <a:lstStyle/>
          <a:p>
            <a:r>
              <a:rPr lang="ru-RU" sz="1600" i="1" dirty="0"/>
              <a:t>«Проект «Прятки» для </a:t>
            </a:r>
            <a:r>
              <a:rPr lang="ru-RU" sz="1600" i="1" dirty="0" smtClean="0"/>
              <a:t>фестиваля «</a:t>
            </a:r>
            <a:r>
              <a:rPr lang="en-US" sz="1600" i="1" dirty="0" smtClean="0"/>
              <a:t>Art</a:t>
            </a:r>
            <a:r>
              <a:rPr lang="ru-RU" sz="1600" i="1" dirty="0" smtClean="0"/>
              <a:t> </a:t>
            </a:r>
            <a:r>
              <a:rPr lang="en-US" sz="1600" i="1" dirty="0" smtClean="0"/>
              <a:t>Start</a:t>
            </a:r>
            <a:r>
              <a:rPr lang="ru-RU" sz="1600" i="1" dirty="0" smtClean="0"/>
              <a:t>» </a:t>
            </a:r>
            <a:r>
              <a:rPr lang="ru-RU" sz="1600" i="1" dirty="0" smtClean="0"/>
              <a:t>- мой </a:t>
            </a:r>
            <a:r>
              <a:rPr lang="ru-RU" sz="1600" i="1" dirty="0"/>
              <a:t>сценарный дебют. Хочу в дальнейшем реализовать себя в </a:t>
            </a:r>
            <a:r>
              <a:rPr lang="ru-RU" sz="1600" i="1" dirty="0" smtClean="0"/>
              <a:t>качестве</a:t>
            </a:r>
            <a:r>
              <a:rPr lang="en-US" sz="1600" i="1" dirty="0" smtClean="0"/>
              <a:t> </a:t>
            </a:r>
            <a:r>
              <a:rPr lang="ru-RU" sz="1600" i="1" dirty="0" smtClean="0"/>
              <a:t> сценариста и </a:t>
            </a:r>
            <a:r>
              <a:rPr lang="ru-RU" sz="1600" i="1" dirty="0" smtClean="0"/>
              <a:t>копирайтера </a:t>
            </a:r>
            <a:r>
              <a:rPr lang="ru-RU" sz="1600" i="1" dirty="0" smtClean="0"/>
              <a:t>социальной рекламы, снимать  актуальный и </a:t>
            </a:r>
            <a:r>
              <a:rPr lang="ru-RU" sz="1600" i="1" dirty="0"/>
              <a:t>интересный зрителю материал, который положит начало новому этапу моего  профессионального пути».</a:t>
            </a:r>
          </a:p>
        </p:txBody>
      </p:sp>
    </p:spTree>
    <p:extLst>
      <p:ext uri="{BB962C8B-B14F-4D97-AF65-F5344CB8AC3E}">
        <p14:creationId xmlns:p14="http://schemas.microsoft.com/office/powerpoint/2010/main" val="2709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72699"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5</a:t>
            </a:fld>
            <a:endParaRPr lang="ru-RU"/>
          </a:p>
        </p:txBody>
      </p:sp>
      <p:sp>
        <p:nvSpPr>
          <p:cNvPr id="6" name="Прямоугольник 5"/>
          <p:cNvSpPr/>
          <p:nvPr/>
        </p:nvSpPr>
        <p:spPr>
          <a:xfrm>
            <a:off x="358227" y="4683869"/>
            <a:ext cx="4250226" cy="1846659"/>
          </a:xfrm>
          <a:prstGeom prst="rect">
            <a:avLst/>
          </a:prstGeom>
        </p:spPr>
        <p:txBody>
          <a:bodyPr wrap="square">
            <a:spAutoFit/>
          </a:bodyPr>
          <a:lstStyle/>
          <a:p>
            <a:pPr lvl="0"/>
            <a:r>
              <a:rPr lang="ru-RU" sz="1600" b="1" dirty="0" smtClean="0"/>
              <a:t>№1 </a:t>
            </a:r>
            <a:r>
              <a:rPr lang="en-US" sz="1600" b="1" dirty="0" smtClean="0"/>
              <a:t>Video</a:t>
            </a:r>
            <a:r>
              <a:rPr lang="ru-RU" sz="1600" b="1" dirty="0" smtClean="0"/>
              <a:t>: </a:t>
            </a:r>
            <a:r>
              <a:rPr lang="ru-RU" sz="1600" dirty="0" smtClean="0"/>
              <a:t>Ролик </a:t>
            </a:r>
            <a:r>
              <a:rPr lang="ru-RU" sz="1600" dirty="0"/>
              <a:t>начинается с кадра  крупным планом, камера наводит на лицо ребенка, который ведет отсчет</a:t>
            </a:r>
            <a:r>
              <a:rPr lang="ru-RU" sz="1600" dirty="0" smtClean="0"/>
              <a:t>.</a:t>
            </a:r>
            <a:endParaRPr lang="en-US" sz="1600" dirty="0" smtClean="0"/>
          </a:p>
          <a:p>
            <a:r>
              <a:rPr lang="en-US" sz="1600" b="1" dirty="0" smtClean="0"/>
              <a:t>Audio</a:t>
            </a:r>
            <a:r>
              <a:rPr lang="ru-RU" sz="1600" b="1" dirty="0" smtClean="0"/>
              <a:t>:</a:t>
            </a:r>
            <a:r>
              <a:rPr lang="ru-RU" sz="1600" dirty="0" smtClean="0"/>
              <a:t> </a:t>
            </a:r>
            <a:r>
              <a:rPr lang="ru-RU" sz="1600" dirty="0"/>
              <a:t>Фоном играет музыкальная шкатулка,  в разнобой звучат детские голоса  вдалеке и </a:t>
            </a:r>
            <a:r>
              <a:rPr lang="ru-RU" sz="1600" dirty="0" smtClean="0"/>
              <a:t>счет: «1</a:t>
            </a:r>
            <a:r>
              <a:rPr lang="ru-RU" sz="1600" dirty="0"/>
              <a:t>, 2,3,4,5…мама я иду тебя искать</a:t>
            </a:r>
            <a:r>
              <a:rPr lang="ru-RU" sz="1600" dirty="0" smtClean="0"/>
              <a:t>…»</a:t>
            </a:r>
            <a:r>
              <a:rPr lang="ru-RU" sz="1600" dirty="0"/>
              <a:t>.</a:t>
            </a:r>
            <a:endParaRPr lang="ru-RU" dirty="0"/>
          </a:p>
          <a:p>
            <a:pPr lvl="0"/>
            <a:endParaRPr lang="ru-RU" dirty="0"/>
          </a:p>
        </p:txBody>
      </p:sp>
      <p:pic>
        <p:nvPicPr>
          <p:cNvPr id="9" name="Picture 2" descr="http://i04.fotocdn.net/s2/221/public_pin_l/24/2270697436.jpg"/>
          <p:cNvPicPr/>
          <p:nvPr/>
        </p:nvPicPr>
        <p:blipFill rotWithShape="1">
          <a:blip r:embed="rId3" cstate="print">
            <a:grayscl/>
            <a:extLst>
              <a:ext uri="{BEBA8EAE-BF5A-486C-A8C5-ECC9F3942E4B}">
                <a14:imgProps xmlns:a14="http://schemas.microsoft.com/office/drawing/2010/main">
                  <a14:imgLayer r:embed="rId4">
                    <a14:imgEffect>
                      <a14:sharpenSoften amount="26000"/>
                    </a14:imgEffect>
                    <a14:imgEffect>
                      <a14:colorTemperature colorTemp="6375"/>
                    </a14:imgEffect>
                    <a14:imgEffect>
                      <a14:saturation sat="400000"/>
                    </a14:imgEffect>
                    <a14:imgEffect>
                      <a14:brightnessContrast bright="6000" contrast="-10000"/>
                    </a14:imgEffect>
                  </a14:imgLayer>
                </a14:imgProps>
              </a:ext>
              <a:ext uri="{28A0092B-C50C-407E-A947-70E740481C1C}">
                <a14:useLocalDpi xmlns:a14="http://schemas.microsoft.com/office/drawing/2010/main" val="0"/>
              </a:ext>
            </a:extLst>
          </a:blip>
          <a:srcRect l="5133" r="4545" b="8014"/>
          <a:stretch/>
        </p:blipFill>
        <p:spPr bwMode="auto">
          <a:xfrm>
            <a:off x="4729907" y="1772816"/>
            <a:ext cx="3960440" cy="2834252"/>
          </a:xfrm>
          <a:prstGeom prst="rect">
            <a:avLst/>
          </a:prstGeom>
          <a:noFill/>
          <a:ln w="28575">
            <a:solidFill>
              <a:schemeClr val="tx1"/>
            </a:solidFill>
          </a:ln>
          <a:extLst/>
        </p:spPr>
      </p:pic>
      <p:sp>
        <p:nvSpPr>
          <p:cNvPr id="7" name="Прямоугольник 6"/>
          <p:cNvSpPr/>
          <p:nvPr/>
        </p:nvSpPr>
        <p:spPr>
          <a:xfrm>
            <a:off x="4716016" y="4704238"/>
            <a:ext cx="3960440" cy="1569660"/>
          </a:xfrm>
          <a:prstGeom prst="rect">
            <a:avLst/>
          </a:prstGeom>
        </p:spPr>
        <p:txBody>
          <a:bodyPr wrap="square">
            <a:spAutoFit/>
          </a:bodyPr>
          <a:lstStyle/>
          <a:p>
            <a:r>
              <a:rPr lang="ru-RU" sz="1600" b="1" dirty="0" smtClean="0"/>
              <a:t>№2 </a:t>
            </a:r>
            <a:r>
              <a:rPr lang="en-US" sz="1600" b="1" dirty="0" smtClean="0"/>
              <a:t>Video</a:t>
            </a:r>
            <a:r>
              <a:rPr lang="ru-RU" sz="1600" b="1" dirty="0"/>
              <a:t>: </a:t>
            </a:r>
            <a:r>
              <a:rPr lang="ru-RU" sz="1600" dirty="0" smtClean="0"/>
              <a:t>Средний </a:t>
            </a:r>
            <a:r>
              <a:rPr lang="ru-RU" sz="1600" dirty="0"/>
              <a:t>фронтальный план детская комната, двое малышей прячутся за шторками</a:t>
            </a:r>
            <a:r>
              <a:rPr lang="ru-RU" sz="1600" dirty="0" smtClean="0"/>
              <a:t>.</a:t>
            </a:r>
          </a:p>
          <a:p>
            <a:r>
              <a:rPr lang="en-US" sz="1600" b="1" dirty="0"/>
              <a:t>Audio</a:t>
            </a:r>
            <a:r>
              <a:rPr lang="ru-RU" sz="1600" b="1" dirty="0"/>
              <a:t>: </a:t>
            </a:r>
            <a:r>
              <a:rPr lang="ru-RU" sz="1600" dirty="0" smtClean="0"/>
              <a:t>За </a:t>
            </a:r>
            <a:r>
              <a:rPr lang="ru-RU" sz="1600" dirty="0"/>
              <a:t>кадром звучит детский смех и фразы «мама найди меня», папа, папа, я спрятался», играет музыкальная шкатулка.</a:t>
            </a:r>
          </a:p>
        </p:txBody>
      </p:sp>
      <p:pic>
        <p:nvPicPr>
          <p:cNvPr id="12" name="Picture 2" descr="http://www.wwalls.ru/large/201211/55212.jpg"/>
          <p:cNvPicPr/>
          <p:nvPr/>
        </p:nvPicPr>
        <p:blipFill rotWithShape="1">
          <a:blip r:embed="rId5" cstate="print">
            <a:grayscl/>
            <a:extLst>
              <a:ext uri="{BEBA8EAE-BF5A-486C-A8C5-ECC9F3942E4B}">
                <a14:imgProps xmlns:a14="http://schemas.microsoft.com/office/drawing/2010/main">
                  <a14:imgLayer r:embed="rId6">
                    <a14:imgEffect>
                      <a14:sharpenSoften amount="-50000"/>
                    </a14:imgEffect>
                    <a14:imgEffect>
                      <a14:brightnessContrast bright="-4000" contrast="26000"/>
                    </a14:imgEffect>
                  </a14:imgLayer>
                </a14:imgProps>
              </a:ext>
              <a:ext uri="{28A0092B-C50C-407E-A947-70E740481C1C}">
                <a14:useLocalDpi xmlns:a14="http://schemas.microsoft.com/office/drawing/2010/main" val="0"/>
              </a:ext>
            </a:extLst>
          </a:blip>
          <a:srcRect l="19141"/>
          <a:stretch/>
        </p:blipFill>
        <p:spPr bwMode="auto">
          <a:xfrm>
            <a:off x="383379" y="1772816"/>
            <a:ext cx="3989070" cy="2834252"/>
          </a:xfrm>
          <a:prstGeom prst="rect">
            <a:avLst/>
          </a:prstGeom>
          <a:noFill/>
          <a:ln w="28575">
            <a:solidFill>
              <a:schemeClr val="tx1"/>
            </a:solidFill>
          </a:ln>
          <a:extLst/>
        </p:spPr>
      </p:pic>
    </p:spTree>
    <p:extLst>
      <p:ext uri="{BB962C8B-B14F-4D97-AF65-F5344CB8AC3E}">
        <p14:creationId xmlns:p14="http://schemas.microsoft.com/office/powerpoint/2010/main" val="309870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4769"/>
            <a:ext cx="9172699" cy="28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6</a:t>
            </a:fld>
            <a:endParaRPr lang="ru-RU"/>
          </a:p>
        </p:txBody>
      </p:sp>
      <p:sp>
        <p:nvSpPr>
          <p:cNvPr id="6" name="Прямоугольник 5"/>
          <p:cNvSpPr/>
          <p:nvPr/>
        </p:nvSpPr>
        <p:spPr>
          <a:xfrm>
            <a:off x="358227" y="4683869"/>
            <a:ext cx="4250226" cy="2369880"/>
          </a:xfrm>
          <a:prstGeom prst="rect">
            <a:avLst/>
          </a:prstGeom>
        </p:spPr>
        <p:txBody>
          <a:bodyPr wrap="square">
            <a:spAutoFit/>
          </a:bodyPr>
          <a:lstStyle/>
          <a:p>
            <a:pPr lvl="0"/>
            <a:r>
              <a:rPr lang="ru-RU" sz="1600" b="1" dirty="0" smtClean="0"/>
              <a:t>№3 </a:t>
            </a:r>
            <a:r>
              <a:rPr lang="en-US" sz="1600" b="1" dirty="0" smtClean="0"/>
              <a:t>Video</a:t>
            </a:r>
            <a:r>
              <a:rPr lang="ru-RU" sz="1600" b="1" dirty="0" smtClean="0"/>
              <a:t>: </a:t>
            </a:r>
            <a:r>
              <a:rPr lang="ru-RU" sz="1600" dirty="0"/>
              <a:t>Крупный план, детское лицо, пронзительный и беззащитный детский взгляд, малыш выглядывает в щель между створок платяного шкафа. </a:t>
            </a:r>
            <a:endParaRPr lang="ru-RU" sz="1600" dirty="0" smtClean="0"/>
          </a:p>
          <a:p>
            <a:r>
              <a:rPr lang="en-US" sz="1600" b="1" dirty="0"/>
              <a:t>Audio</a:t>
            </a:r>
            <a:r>
              <a:rPr lang="ru-RU" sz="1600" b="1" dirty="0"/>
              <a:t>: </a:t>
            </a:r>
            <a:r>
              <a:rPr lang="ru-RU" sz="1600" dirty="0" smtClean="0"/>
              <a:t>Голос </a:t>
            </a:r>
            <a:r>
              <a:rPr lang="ru-RU" sz="1600" dirty="0"/>
              <a:t>взрослого мужчины «Кто у нас так хорошо спрятался, Медвежонок, Мишутка…»</a:t>
            </a:r>
          </a:p>
          <a:p>
            <a:pPr lvl="0"/>
            <a:endParaRPr lang="ru-RU" dirty="0" smtClean="0"/>
          </a:p>
          <a:p>
            <a:pPr lvl="0"/>
            <a:endParaRPr lang="ru-RU" dirty="0"/>
          </a:p>
        </p:txBody>
      </p:sp>
      <p:sp>
        <p:nvSpPr>
          <p:cNvPr id="7" name="Прямоугольник 6"/>
          <p:cNvSpPr/>
          <p:nvPr/>
        </p:nvSpPr>
        <p:spPr>
          <a:xfrm>
            <a:off x="4716016" y="4704238"/>
            <a:ext cx="3960440" cy="1815882"/>
          </a:xfrm>
          <a:prstGeom prst="rect">
            <a:avLst/>
          </a:prstGeom>
        </p:spPr>
        <p:txBody>
          <a:bodyPr wrap="square">
            <a:spAutoFit/>
          </a:bodyPr>
          <a:lstStyle/>
          <a:p>
            <a:r>
              <a:rPr lang="ru-RU" sz="1600" b="1" dirty="0" smtClean="0"/>
              <a:t>№4 </a:t>
            </a:r>
            <a:r>
              <a:rPr lang="en-US" sz="1600" b="1" dirty="0" smtClean="0"/>
              <a:t>Video</a:t>
            </a:r>
            <a:r>
              <a:rPr lang="ru-RU" sz="1600" b="1" dirty="0"/>
              <a:t>: </a:t>
            </a:r>
            <a:r>
              <a:rPr lang="ru-RU" sz="1600" dirty="0"/>
              <a:t>Затем средний план и акцент на детские ножки, выглядывающие из-за дверей шкафа.</a:t>
            </a:r>
            <a:endParaRPr lang="ru-RU" sz="1600" b="1" dirty="0" smtClean="0"/>
          </a:p>
          <a:p>
            <a:r>
              <a:rPr lang="en-US" sz="1600" b="1" dirty="0" smtClean="0"/>
              <a:t>Audio</a:t>
            </a:r>
            <a:r>
              <a:rPr lang="ru-RU" sz="1600" b="1" dirty="0" smtClean="0"/>
              <a:t>: </a:t>
            </a:r>
            <a:r>
              <a:rPr lang="ru-RU" sz="1600" dirty="0"/>
              <a:t>Женский голос «Машенька, ты где, иду тебя искать»</a:t>
            </a:r>
          </a:p>
          <a:p>
            <a:r>
              <a:rPr lang="ru-RU" sz="1600" dirty="0"/>
              <a:t>Играет музыкальная шкатулка.</a:t>
            </a:r>
          </a:p>
          <a:p>
            <a:r>
              <a:rPr lang="ru-RU" sz="1600" dirty="0"/>
              <a:t>На втором плане детский смех вразнобой.</a:t>
            </a:r>
          </a:p>
        </p:txBody>
      </p:sp>
      <p:pic>
        <p:nvPicPr>
          <p:cNvPr id="8" name="Picture 2" descr="http://www.stihi.ru/pics/2010/11/15/8195.jpg"/>
          <p:cNvPicPr/>
          <p:nvPr/>
        </p:nvPicPr>
        <p:blipFill>
          <a:blip r:embed="rId3" cstate="print">
            <a:extLst>
              <a:ext uri="{BEBA8EAE-BF5A-486C-A8C5-ECC9F3942E4B}">
                <a14:imgProps xmlns:a14="http://schemas.microsoft.com/office/drawing/2010/main">
                  <a14:imgLayer r:embed="rId4">
                    <a14:imgEffect>
                      <a14:saturation sat="140000"/>
                    </a14:imgEffect>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358227" y="1774769"/>
            <a:ext cx="3925742" cy="2820888"/>
          </a:xfrm>
          <a:prstGeom prst="rect">
            <a:avLst/>
          </a:prstGeom>
          <a:noFill/>
          <a:ln w="28575">
            <a:solidFill>
              <a:schemeClr val="tx1"/>
            </a:solidFill>
          </a:ln>
          <a:extLst/>
        </p:spPr>
      </p:pic>
      <p:pic>
        <p:nvPicPr>
          <p:cNvPr id="10" name="Picture 2" descr="http://www.barnorama.com/wp-content/images/2014/02/hide-and-go-seek/22-hide-and-go-seek.jpg"/>
          <p:cNvPicPr/>
          <p:nvPr/>
        </p:nvPicPr>
        <p:blipFill rotWithShape="1">
          <a:blip r:embed="rId5" cstate="print">
            <a:grayscl/>
            <a:extLst>
              <a:ext uri="{BEBA8EAE-BF5A-486C-A8C5-ECC9F3942E4B}">
                <a14:imgProps xmlns:a14="http://schemas.microsoft.com/office/drawing/2010/main">
                  <a14:imgLayer r:embed="rId6">
                    <a14:imgEffect>
                      <a14:sharpenSoften amount="26000"/>
                    </a14:imgEffect>
                    <a14:imgEffect>
                      <a14:colorTemperature colorTemp="7125"/>
                    </a14:imgEffect>
                    <a14:imgEffect>
                      <a14:brightnessContrast bright="-9000" contrast="-14000"/>
                    </a14:imgEffect>
                  </a14:imgLayer>
                </a14:imgProps>
              </a:ext>
              <a:ext uri="{28A0092B-C50C-407E-A947-70E740481C1C}">
                <a14:useLocalDpi xmlns:a14="http://schemas.microsoft.com/office/drawing/2010/main" val="0"/>
              </a:ext>
            </a:extLst>
          </a:blip>
          <a:srcRect t="15194" b="8174"/>
          <a:stretch/>
        </p:blipFill>
        <p:spPr bwMode="auto">
          <a:xfrm>
            <a:off x="4806026" y="1774768"/>
            <a:ext cx="3780420" cy="2806359"/>
          </a:xfrm>
          <a:prstGeom prst="rect">
            <a:avLst/>
          </a:prstGeom>
          <a:noFill/>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705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 y="1268759"/>
            <a:ext cx="9172699" cy="284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7</a:t>
            </a:fld>
            <a:endParaRPr lang="ru-RU"/>
          </a:p>
        </p:txBody>
      </p:sp>
      <p:sp>
        <p:nvSpPr>
          <p:cNvPr id="6" name="Прямоугольник 5"/>
          <p:cNvSpPr/>
          <p:nvPr/>
        </p:nvSpPr>
        <p:spPr>
          <a:xfrm>
            <a:off x="2940499" y="4149533"/>
            <a:ext cx="3246379" cy="3139321"/>
          </a:xfrm>
          <a:prstGeom prst="rect">
            <a:avLst/>
          </a:prstGeom>
        </p:spPr>
        <p:txBody>
          <a:bodyPr wrap="square">
            <a:spAutoFit/>
          </a:bodyPr>
          <a:lstStyle/>
          <a:p>
            <a:r>
              <a:rPr lang="ru-RU" sz="1600" b="1" dirty="0" smtClean="0"/>
              <a:t>№6 </a:t>
            </a:r>
            <a:r>
              <a:rPr lang="en-US" sz="1600" b="1" dirty="0" smtClean="0"/>
              <a:t>Video</a:t>
            </a:r>
            <a:r>
              <a:rPr lang="ru-RU" sz="1600" b="1" dirty="0" smtClean="0"/>
              <a:t>: </a:t>
            </a:r>
            <a:r>
              <a:rPr lang="ru-RU" sz="1600" dirty="0"/>
              <a:t>Камера в движении, имитация бегущего по комнатам ребенка,  который заглядывает на бегу в разные комнаты.  Дверь приоткрывается,  в комнате дети  мальчик прячется под абажуром.</a:t>
            </a:r>
          </a:p>
          <a:p>
            <a:r>
              <a:rPr lang="en-US" sz="1600" b="1" dirty="0" smtClean="0"/>
              <a:t>Audio</a:t>
            </a:r>
            <a:r>
              <a:rPr lang="ru-RU" sz="1600" b="1" dirty="0" smtClean="0"/>
              <a:t>:</a:t>
            </a:r>
            <a:r>
              <a:rPr lang="ru-RU" dirty="0"/>
              <a:t> </a:t>
            </a:r>
            <a:r>
              <a:rPr lang="ru-RU" sz="1600" dirty="0"/>
              <a:t>Детский голос: «Мама, мама, найди меня, мама ты здесь</a:t>
            </a:r>
            <a:r>
              <a:rPr lang="ru-RU" sz="1600" dirty="0" smtClean="0"/>
              <a:t>?!». Играет </a:t>
            </a:r>
            <a:r>
              <a:rPr lang="ru-RU" sz="1600" dirty="0"/>
              <a:t>музыкальная шкатулка. </a:t>
            </a:r>
          </a:p>
          <a:p>
            <a:pPr lvl="0"/>
            <a:endParaRPr lang="ru-RU" dirty="0" smtClean="0"/>
          </a:p>
          <a:p>
            <a:pPr lvl="0"/>
            <a:endParaRPr lang="ru-RU" dirty="0"/>
          </a:p>
        </p:txBody>
      </p:sp>
      <p:sp>
        <p:nvSpPr>
          <p:cNvPr id="7" name="Прямоугольник 6"/>
          <p:cNvSpPr/>
          <p:nvPr/>
        </p:nvSpPr>
        <p:spPr>
          <a:xfrm>
            <a:off x="6143102" y="4149533"/>
            <a:ext cx="2972298" cy="2554545"/>
          </a:xfrm>
          <a:prstGeom prst="rect">
            <a:avLst/>
          </a:prstGeom>
        </p:spPr>
        <p:txBody>
          <a:bodyPr wrap="square">
            <a:spAutoFit/>
          </a:bodyPr>
          <a:lstStyle/>
          <a:p>
            <a:r>
              <a:rPr lang="ru-RU" sz="1600" b="1" dirty="0" smtClean="0"/>
              <a:t>№7 </a:t>
            </a:r>
            <a:r>
              <a:rPr lang="en-US" sz="1600" b="1" dirty="0" smtClean="0"/>
              <a:t>Video</a:t>
            </a:r>
            <a:r>
              <a:rPr lang="ru-RU" sz="1600" b="1" dirty="0"/>
              <a:t>: </a:t>
            </a:r>
            <a:r>
              <a:rPr lang="ru-RU" sz="1600" dirty="0"/>
              <a:t>Быстрая смена кадра другая комната, ребенок прячется под вешалкой с вещами</a:t>
            </a:r>
            <a:r>
              <a:rPr lang="ru-RU" sz="1600" dirty="0" smtClean="0"/>
              <a:t>.</a:t>
            </a:r>
            <a:endParaRPr lang="ru-RU" sz="1600" b="1" dirty="0"/>
          </a:p>
          <a:p>
            <a:r>
              <a:rPr lang="en-US" sz="1600" b="1" dirty="0" smtClean="0"/>
              <a:t>Audio</a:t>
            </a:r>
            <a:r>
              <a:rPr lang="ru-RU" sz="1600" b="1" dirty="0" smtClean="0"/>
              <a:t>: </a:t>
            </a:r>
            <a:r>
              <a:rPr lang="ru-RU" sz="1600" dirty="0"/>
              <a:t>Бэкграунд детские голоса с эхом: «Папа, найди меня»… «Мама, холодно, холодно…найди меня».</a:t>
            </a:r>
          </a:p>
          <a:p>
            <a:r>
              <a:rPr lang="ru-RU" sz="1600" dirty="0"/>
              <a:t>Вдалеке раздается  детский смех.</a:t>
            </a:r>
          </a:p>
        </p:txBody>
      </p:sp>
      <p:pic>
        <p:nvPicPr>
          <p:cNvPr id="11" name="Picture 6" descr="http://www.sunnyskyz.com/uploads/2014/01/8ud0t-hide-seek-kids17.jpg"/>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14000"/>
                    </a14:imgEffect>
                  </a14:imgLayer>
                </a14:imgProps>
              </a:ext>
              <a:ext uri="{28A0092B-C50C-407E-A947-70E740481C1C}">
                <a14:useLocalDpi xmlns:a14="http://schemas.microsoft.com/office/drawing/2010/main" val="0"/>
              </a:ext>
            </a:extLst>
          </a:blip>
          <a:srcRect l="13859" t="27076" r="13898" b="10271"/>
          <a:stretch/>
        </p:blipFill>
        <p:spPr bwMode="auto">
          <a:xfrm>
            <a:off x="2940500" y="1260509"/>
            <a:ext cx="3202602" cy="2803322"/>
          </a:xfrm>
          <a:prstGeom prst="rect">
            <a:avLst/>
          </a:prstGeom>
          <a:noFill/>
          <a:ln w="28575">
            <a:solidFill>
              <a:schemeClr val="tx1"/>
            </a:solidFill>
          </a:ln>
          <a:extLst/>
        </p:spPr>
      </p:pic>
      <p:pic>
        <p:nvPicPr>
          <p:cNvPr id="12" name="Picture 2" descr="http://carpe-travel.com/wp-content/uploads/2013/01/bigstock-Boy-Playing-Hide-And-Seek-Unde-225785511.jpg"/>
          <p:cNvPicPr/>
          <p:nvPr/>
        </p:nvPicPr>
        <p:blipFill rotWithShape="1">
          <a:blip r:embed="rId5" cstate="print">
            <a:extLst>
              <a:ext uri="{BEBA8EAE-BF5A-486C-A8C5-ECC9F3942E4B}">
                <a14:imgProps xmlns:a14="http://schemas.microsoft.com/office/drawing/2010/main">
                  <a14:imgLayer r:embed="rId6">
                    <a14:imgEffect>
                      <a14:saturation sat="0"/>
                    </a14:imgEffect>
                    <a14:imgEffect>
                      <a14:brightnessContrast bright="3000" contrast="-33000"/>
                    </a14:imgEffect>
                  </a14:imgLayer>
                </a14:imgProps>
              </a:ext>
              <a:ext uri="{28A0092B-C50C-407E-A947-70E740481C1C}">
                <a14:useLocalDpi xmlns:a14="http://schemas.microsoft.com/office/drawing/2010/main" val="0"/>
              </a:ext>
            </a:extLst>
          </a:blip>
          <a:srcRect l="23361"/>
          <a:stretch/>
        </p:blipFill>
        <p:spPr bwMode="auto">
          <a:xfrm>
            <a:off x="6161318" y="1260508"/>
            <a:ext cx="2954082" cy="2803323"/>
          </a:xfrm>
          <a:prstGeom prst="rect">
            <a:avLst/>
          </a:prstGeom>
          <a:noFill/>
          <a:ln w="28575">
            <a:solidFill>
              <a:schemeClr val="tx1"/>
            </a:solidFill>
          </a:ln>
          <a:extLst>
            <a:ext uri="{53640926-AAD7-44D8-BBD7-CCE9431645EC}">
              <a14:shadowObscured xmlns:a14="http://schemas.microsoft.com/office/drawing/2010/main"/>
            </a:ext>
          </a:extLst>
        </p:spPr>
      </p:pic>
      <p:pic>
        <p:nvPicPr>
          <p:cNvPr id="14" name="Picture 2" descr="http://s017.radikal.ru/i436/1401/2d/e9f881fb7b8b.jpg"/>
          <p:cNvPicPr/>
          <p:nvPr/>
        </p:nvPicPr>
        <p:blipFill rotWithShape="1">
          <a:blip r:embed="rId7">
            <a:grayscl/>
            <a:extLst>
              <a:ext uri="{BEBA8EAE-BF5A-486C-A8C5-ECC9F3942E4B}">
                <a14:imgProps xmlns:a14="http://schemas.microsoft.com/office/drawing/2010/main">
                  <a14:imgLayer r:embed="rId8">
                    <a14:imgEffect>
                      <a14:saturation sat="165000"/>
                    </a14:imgEffect>
                    <a14:imgEffect>
                      <a14:brightnessContrast bright="3000" contrast="-35000"/>
                    </a14:imgEffect>
                  </a14:imgLayer>
                </a14:imgProps>
              </a:ext>
              <a:ext uri="{28A0092B-C50C-407E-A947-70E740481C1C}">
                <a14:useLocalDpi xmlns:a14="http://schemas.microsoft.com/office/drawing/2010/main" val="0"/>
              </a:ext>
            </a:extLst>
          </a:blip>
          <a:srcRect l="10373" t="15209" r="6068" b="2711"/>
          <a:stretch/>
        </p:blipFill>
        <p:spPr bwMode="auto">
          <a:xfrm>
            <a:off x="11189" y="1260508"/>
            <a:ext cx="2929311" cy="2803323"/>
          </a:xfrm>
          <a:prstGeom prst="rect">
            <a:avLst/>
          </a:prstGeom>
          <a:noFill/>
          <a:ln w="28575">
            <a:solidFill>
              <a:schemeClr val="tx1"/>
            </a:solidFill>
          </a:ln>
          <a:extLst/>
        </p:spPr>
      </p:pic>
      <p:sp>
        <p:nvSpPr>
          <p:cNvPr id="15" name="Прямоугольник 14"/>
          <p:cNvSpPr/>
          <p:nvPr/>
        </p:nvSpPr>
        <p:spPr>
          <a:xfrm>
            <a:off x="166438" y="4149533"/>
            <a:ext cx="2929310" cy="2616101"/>
          </a:xfrm>
          <a:prstGeom prst="rect">
            <a:avLst/>
          </a:prstGeom>
        </p:spPr>
        <p:txBody>
          <a:bodyPr wrap="square">
            <a:spAutoFit/>
          </a:bodyPr>
          <a:lstStyle/>
          <a:p>
            <a:pPr lvl="0"/>
            <a:r>
              <a:rPr lang="ru-RU" sz="1600" b="1" dirty="0" smtClean="0"/>
              <a:t>№5 </a:t>
            </a:r>
            <a:r>
              <a:rPr lang="en-US" sz="1600" b="1" dirty="0" smtClean="0"/>
              <a:t>Video</a:t>
            </a:r>
            <a:r>
              <a:rPr lang="ru-RU" sz="1600" b="1" dirty="0" smtClean="0"/>
              <a:t>: </a:t>
            </a:r>
            <a:r>
              <a:rPr lang="ru-RU" sz="1600" dirty="0"/>
              <a:t>Общий план квартиры, средний план  за махровым </a:t>
            </a:r>
            <a:r>
              <a:rPr lang="ru-RU" sz="1600" dirty="0" smtClean="0"/>
              <a:t>халатом прячется </a:t>
            </a:r>
            <a:r>
              <a:rPr lang="ru-RU" sz="1600" dirty="0"/>
              <a:t>ребенок, из-под  халата видны детские ножки.</a:t>
            </a:r>
          </a:p>
          <a:p>
            <a:r>
              <a:rPr lang="en-US" sz="1600" b="1" dirty="0" smtClean="0"/>
              <a:t>Audio</a:t>
            </a:r>
            <a:r>
              <a:rPr lang="ru-RU" sz="1600" b="1" dirty="0" smtClean="0"/>
              <a:t>: </a:t>
            </a:r>
            <a:r>
              <a:rPr lang="ru-RU" sz="1600" dirty="0"/>
              <a:t>Фоном детский смех и детский счет вдалеке </a:t>
            </a:r>
            <a:r>
              <a:rPr lang="ru-RU" sz="1600" dirty="0" smtClean="0"/>
              <a:t>«1,2,3</a:t>
            </a:r>
            <a:r>
              <a:rPr lang="ru-RU" sz="1600" dirty="0"/>
              <a:t>, 4</a:t>
            </a:r>
            <a:r>
              <a:rPr lang="ru-RU" sz="1600" dirty="0" smtClean="0"/>
              <a:t>…».</a:t>
            </a:r>
            <a:endParaRPr lang="ru-RU" sz="1600" dirty="0"/>
          </a:p>
          <a:p>
            <a:pPr lvl="0"/>
            <a:endParaRPr lang="ru-RU" dirty="0" smtClean="0"/>
          </a:p>
          <a:p>
            <a:pPr lvl="0"/>
            <a:endParaRPr lang="ru-RU" dirty="0"/>
          </a:p>
        </p:txBody>
      </p:sp>
    </p:spTree>
    <p:extLst>
      <p:ext uri="{BB962C8B-B14F-4D97-AF65-F5344CB8AC3E}">
        <p14:creationId xmlns:p14="http://schemas.microsoft.com/office/powerpoint/2010/main" val="153359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 y="1268759"/>
            <a:ext cx="9172699" cy="295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8</a:t>
            </a:fld>
            <a:endParaRPr lang="ru-RU" dirty="0"/>
          </a:p>
        </p:txBody>
      </p:sp>
      <p:sp>
        <p:nvSpPr>
          <p:cNvPr id="6" name="Прямоугольник 5"/>
          <p:cNvSpPr/>
          <p:nvPr/>
        </p:nvSpPr>
        <p:spPr>
          <a:xfrm>
            <a:off x="3232447" y="4365015"/>
            <a:ext cx="3061245" cy="2369880"/>
          </a:xfrm>
          <a:prstGeom prst="rect">
            <a:avLst/>
          </a:prstGeom>
        </p:spPr>
        <p:txBody>
          <a:bodyPr wrap="square">
            <a:spAutoFit/>
          </a:bodyPr>
          <a:lstStyle/>
          <a:p>
            <a:pPr lvl="0"/>
            <a:r>
              <a:rPr lang="ru-RU" sz="1600" b="1" dirty="0" smtClean="0"/>
              <a:t>№9 </a:t>
            </a:r>
            <a:r>
              <a:rPr lang="en-US" sz="1600" b="1" dirty="0" smtClean="0"/>
              <a:t>Video</a:t>
            </a:r>
            <a:r>
              <a:rPr lang="ru-RU" sz="1600" b="1" dirty="0" smtClean="0"/>
              <a:t>: </a:t>
            </a:r>
            <a:r>
              <a:rPr lang="ru-RU" sz="1600" dirty="0"/>
              <a:t>Камера показывает со спины ребенка, который идет по темному коридору на свет где виднеется женский силуэт.</a:t>
            </a:r>
          </a:p>
          <a:p>
            <a:r>
              <a:rPr lang="en-US" sz="1600" b="1" dirty="0" smtClean="0"/>
              <a:t>Audio</a:t>
            </a:r>
            <a:r>
              <a:rPr lang="ru-RU" sz="1600" b="1" dirty="0" smtClean="0"/>
              <a:t>: </a:t>
            </a:r>
            <a:r>
              <a:rPr lang="ru-RU" sz="1600" dirty="0"/>
              <a:t>Звук скрипучей закрывающейся </a:t>
            </a:r>
            <a:r>
              <a:rPr lang="ru-RU" sz="1600" dirty="0" smtClean="0"/>
              <a:t>двери. Детский </a:t>
            </a:r>
            <a:r>
              <a:rPr lang="ru-RU" sz="1600" dirty="0"/>
              <a:t>голос шепотом «Мама?...»</a:t>
            </a:r>
          </a:p>
          <a:p>
            <a:endParaRPr lang="ru-RU" dirty="0" smtClean="0"/>
          </a:p>
          <a:p>
            <a:pPr lvl="0"/>
            <a:endParaRPr lang="ru-RU" dirty="0"/>
          </a:p>
        </p:txBody>
      </p:sp>
      <p:sp>
        <p:nvSpPr>
          <p:cNvPr id="7" name="Прямоугольник 6"/>
          <p:cNvSpPr/>
          <p:nvPr/>
        </p:nvSpPr>
        <p:spPr>
          <a:xfrm>
            <a:off x="6293693" y="4365015"/>
            <a:ext cx="2670795" cy="1569660"/>
          </a:xfrm>
          <a:prstGeom prst="rect">
            <a:avLst/>
          </a:prstGeom>
        </p:spPr>
        <p:txBody>
          <a:bodyPr wrap="square">
            <a:spAutoFit/>
          </a:bodyPr>
          <a:lstStyle/>
          <a:p>
            <a:r>
              <a:rPr lang="ru-RU" sz="1600" b="1" dirty="0" smtClean="0"/>
              <a:t>№10 </a:t>
            </a:r>
            <a:r>
              <a:rPr lang="en-US" sz="1600" b="1" dirty="0" smtClean="0"/>
              <a:t>Video</a:t>
            </a:r>
            <a:r>
              <a:rPr lang="ru-RU" sz="1600" b="1" dirty="0"/>
              <a:t>: </a:t>
            </a:r>
            <a:r>
              <a:rPr lang="ru-RU" sz="1600" dirty="0"/>
              <a:t>Затем смена кадра темный коридор, вдали нет света, нет женского силуэта</a:t>
            </a:r>
            <a:r>
              <a:rPr lang="ru-RU" sz="1600" dirty="0" smtClean="0"/>
              <a:t>.</a:t>
            </a:r>
            <a:endParaRPr lang="ru-RU" sz="1600" b="1" dirty="0" smtClean="0"/>
          </a:p>
          <a:p>
            <a:r>
              <a:rPr lang="en-US" sz="1600" b="1" dirty="0" smtClean="0"/>
              <a:t>Audio</a:t>
            </a:r>
            <a:r>
              <a:rPr lang="ru-RU" sz="1600" b="1" dirty="0" smtClean="0"/>
              <a:t>: </a:t>
            </a:r>
            <a:r>
              <a:rPr lang="ru-RU" sz="1600" dirty="0"/>
              <a:t>Звук детских шагов босиком по полу…</a:t>
            </a:r>
          </a:p>
        </p:txBody>
      </p:sp>
      <p:pic>
        <p:nvPicPr>
          <p:cNvPr id="8" name="Picture 2" descr="http://lifewithphoto.com/img/photo/0/202/thumb-in-the-emergency-room.jpg"/>
          <p:cNvPicPr/>
          <p:nvPr/>
        </p:nvPicPr>
        <p:blipFill rotWithShape="1">
          <a:blip r:embed="rId3">
            <a:extLst>
              <a:ext uri="{28A0092B-C50C-407E-A947-70E740481C1C}">
                <a14:useLocalDpi xmlns:a14="http://schemas.microsoft.com/office/drawing/2010/main" val="0"/>
              </a:ext>
            </a:extLst>
          </a:blip>
          <a:srcRect l="13526" t="28502"/>
          <a:stretch/>
        </p:blipFill>
        <p:spPr bwMode="auto">
          <a:xfrm>
            <a:off x="3203848" y="1268760"/>
            <a:ext cx="3089845" cy="2952328"/>
          </a:xfrm>
          <a:prstGeom prst="rect">
            <a:avLst/>
          </a:prstGeom>
          <a:noFill/>
          <a:ln w="28575">
            <a:solidFill>
              <a:schemeClr val="bg1"/>
            </a:solidFill>
          </a:ln>
          <a:extLst>
            <a:ext uri="{53640926-AAD7-44D8-BBD7-CCE9431645EC}">
              <a14:shadowObscured xmlns:a14="http://schemas.microsoft.com/office/drawing/2010/main"/>
            </a:ext>
          </a:extLst>
        </p:spPr>
      </p:pic>
      <p:pic>
        <p:nvPicPr>
          <p:cNvPr id="9" name="Picture 4" descr="http://tnu.podelise.ru/pars_docs/refs/280/279262/279262_html_67452f1e.jpg"/>
          <p:cNvPicPr/>
          <p:nvPr/>
        </p:nvPicPr>
        <p:blipFill rotWithShape="1">
          <a:blip r:embed="rId4" cstate="print">
            <a:extLst>
              <a:ext uri="{28A0092B-C50C-407E-A947-70E740481C1C}">
                <a14:useLocalDpi xmlns:a14="http://schemas.microsoft.com/office/drawing/2010/main" val="0"/>
              </a:ext>
            </a:extLst>
          </a:blip>
          <a:srcRect l="21497" t="15358" r="16092" b="13259"/>
          <a:stretch/>
        </p:blipFill>
        <p:spPr bwMode="auto">
          <a:xfrm>
            <a:off x="6293693" y="1268759"/>
            <a:ext cx="2848613" cy="2952328"/>
          </a:xfrm>
          <a:prstGeom prst="rect">
            <a:avLst/>
          </a:prstGeom>
          <a:noFill/>
          <a:ln w="28575">
            <a:solidFill>
              <a:schemeClr val="bg1"/>
            </a:solidFill>
          </a:ln>
          <a:extLst/>
        </p:spPr>
      </p:pic>
      <p:pic>
        <p:nvPicPr>
          <p:cNvPr id="13" name="Picture 2" descr="http://image.tmdb.org/t/p/w1000/mwl7aQZkYLGGee1qN7JFak1sWcY.jpg"/>
          <p:cNvPicPr/>
          <p:nvPr/>
        </p:nvPicPr>
        <p:blipFill rotWithShape="1">
          <a:blip r:embed="rId5">
            <a:grayscl/>
            <a:extLst>
              <a:ext uri="{BEBA8EAE-BF5A-486C-A8C5-ECC9F3942E4B}">
                <a14:imgProps xmlns:a14="http://schemas.microsoft.com/office/drawing/2010/main">
                  <a14:imgLayer r:embed="rId6">
                    <a14:imgEffect>
                      <a14:brightnessContrast bright="52000"/>
                    </a14:imgEffect>
                  </a14:imgLayer>
                </a14:imgProps>
              </a:ext>
              <a:ext uri="{28A0092B-C50C-407E-A947-70E740481C1C}">
                <a14:useLocalDpi xmlns:a14="http://schemas.microsoft.com/office/drawing/2010/main" val="0"/>
              </a:ext>
            </a:extLst>
          </a:blip>
          <a:srcRect l="21672" r="29257" b="13116"/>
          <a:stretch/>
        </p:blipFill>
        <p:spPr bwMode="auto">
          <a:xfrm>
            <a:off x="3488" y="1268759"/>
            <a:ext cx="3200360" cy="2952328"/>
          </a:xfrm>
          <a:prstGeom prst="rect">
            <a:avLst/>
          </a:prstGeom>
          <a:noFill/>
          <a:ln w="28575">
            <a:solidFill>
              <a:schemeClr val="bg1"/>
            </a:solidFill>
          </a:ln>
          <a:extLst>
            <a:ext uri="{53640926-AAD7-44D8-BBD7-CCE9431645EC}">
              <a14:shadowObscured xmlns:a14="http://schemas.microsoft.com/office/drawing/2010/main"/>
            </a:ext>
          </a:extLst>
        </p:spPr>
      </p:pic>
      <p:sp>
        <p:nvSpPr>
          <p:cNvPr id="14" name="Прямоугольник 13"/>
          <p:cNvSpPr/>
          <p:nvPr/>
        </p:nvSpPr>
        <p:spPr>
          <a:xfrm>
            <a:off x="3488" y="4365015"/>
            <a:ext cx="3200360" cy="2585323"/>
          </a:xfrm>
          <a:prstGeom prst="rect">
            <a:avLst/>
          </a:prstGeom>
        </p:spPr>
        <p:txBody>
          <a:bodyPr wrap="square">
            <a:spAutoFit/>
          </a:bodyPr>
          <a:lstStyle/>
          <a:p>
            <a:pPr lvl="0"/>
            <a:r>
              <a:rPr lang="ru-RU" sz="1600" b="1" dirty="0" smtClean="0"/>
              <a:t>№8 </a:t>
            </a:r>
            <a:r>
              <a:rPr lang="en-US" sz="1600" b="1" dirty="0" smtClean="0"/>
              <a:t>Video</a:t>
            </a:r>
            <a:r>
              <a:rPr lang="ru-RU" sz="1600" b="1" dirty="0" smtClean="0"/>
              <a:t>: </a:t>
            </a:r>
            <a:r>
              <a:rPr lang="ru-RU" sz="1600" dirty="0"/>
              <a:t>Затем общий план, камера уводит зрителя в темный коридор, вдалеке свет женский  силуэт.</a:t>
            </a:r>
          </a:p>
          <a:p>
            <a:r>
              <a:rPr lang="en-US" sz="1600" b="1" dirty="0" smtClean="0"/>
              <a:t>Audio</a:t>
            </a:r>
            <a:r>
              <a:rPr lang="ru-RU" sz="1600" b="1" dirty="0" smtClean="0"/>
              <a:t>:</a:t>
            </a:r>
            <a:r>
              <a:rPr lang="ru-RU" sz="1600" dirty="0"/>
              <a:t> Детский голос «Мама я нашла тебя! Не исчезай…мама </a:t>
            </a:r>
          </a:p>
          <a:p>
            <a:r>
              <a:rPr lang="ru-RU" sz="1600" dirty="0"/>
              <a:t>Женский голос «Анюта, теплее, теплее, ты уже почти нашла меня…» </a:t>
            </a:r>
            <a:endParaRPr lang="ru-RU" sz="1600" dirty="0" smtClean="0"/>
          </a:p>
          <a:p>
            <a:pPr lvl="0"/>
            <a:endParaRPr lang="ru-RU" dirty="0"/>
          </a:p>
        </p:txBody>
      </p:sp>
    </p:spTree>
    <p:extLst>
      <p:ext uri="{BB962C8B-B14F-4D97-AF65-F5344CB8AC3E}">
        <p14:creationId xmlns:p14="http://schemas.microsoft.com/office/powerpoint/2010/main" val="326360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 y="1268759"/>
            <a:ext cx="9172699" cy="295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sz="3200" dirty="0" smtClean="0">
                <a:latin typeface="Courier New" panose="02070309020205020404" pitchFamily="49" charset="0"/>
                <a:cs typeface="Courier New" panose="02070309020205020404" pitchFamily="49" charset="0"/>
              </a:rPr>
              <a:t>Прятки…</a:t>
            </a:r>
            <a:endParaRPr lang="ru-RU" sz="3200" dirty="0">
              <a:latin typeface="Courier New" panose="02070309020205020404" pitchFamily="49" charset="0"/>
              <a:cs typeface="Courier New" panose="02070309020205020404" pitchFamily="49" charset="0"/>
            </a:endParaRPr>
          </a:p>
        </p:txBody>
      </p:sp>
      <p:sp>
        <p:nvSpPr>
          <p:cNvPr id="4" name="Номер слайда 3"/>
          <p:cNvSpPr>
            <a:spLocks noGrp="1"/>
          </p:cNvSpPr>
          <p:nvPr>
            <p:ph type="sldNum" sz="quarter" idx="12"/>
          </p:nvPr>
        </p:nvSpPr>
        <p:spPr/>
        <p:txBody>
          <a:bodyPr/>
          <a:lstStyle/>
          <a:p>
            <a:fld id="{2D75815E-E69B-4CF3-9F44-82A9D9C8BCF0}" type="slidenum">
              <a:rPr lang="ru-RU" smtClean="0"/>
              <a:t>9</a:t>
            </a:fld>
            <a:endParaRPr lang="ru-RU" dirty="0"/>
          </a:p>
        </p:txBody>
      </p:sp>
      <p:sp>
        <p:nvSpPr>
          <p:cNvPr id="6" name="Прямоугольник 5"/>
          <p:cNvSpPr/>
          <p:nvPr/>
        </p:nvSpPr>
        <p:spPr>
          <a:xfrm>
            <a:off x="300050" y="4365015"/>
            <a:ext cx="2615766" cy="2862322"/>
          </a:xfrm>
          <a:prstGeom prst="rect">
            <a:avLst/>
          </a:prstGeom>
        </p:spPr>
        <p:txBody>
          <a:bodyPr wrap="square">
            <a:spAutoFit/>
          </a:bodyPr>
          <a:lstStyle/>
          <a:p>
            <a:r>
              <a:rPr lang="ru-RU" sz="1600" b="1" dirty="0" smtClean="0"/>
              <a:t>№11 </a:t>
            </a:r>
            <a:r>
              <a:rPr lang="en-US" sz="1600" b="1" dirty="0" smtClean="0"/>
              <a:t>Video</a:t>
            </a:r>
            <a:r>
              <a:rPr lang="ru-RU" sz="1600" b="1" dirty="0" smtClean="0"/>
              <a:t>: </a:t>
            </a:r>
            <a:r>
              <a:rPr lang="ru-RU" sz="1600" dirty="0"/>
              <a:t>Крупным планом детское лицо. Малыш закрывает глаза руками.</a:t>
            </a:r>
          </a:p>
          <a:p>
            <a:r>
              <a:rPr lang="en-US" sz="1600" b="1" dirty="0" smtClean="0"/>
              <a:t>Audio</a:t>
            </a:r>
            <a:r>
              <a:rPr lang="ru-RU" sz="1600" b="1" dirty="0" smtClean="0"/>
              <a:t>: </a:t>
            </a:r>
            <a:r>
              <a:rPr lang="ru-RU" sz="1600" dirty="0"/>
              <a:t>Фоном играет музыкальная шкатулка,  в разнобой звучат детские голоса  вдалеке и счет 1,2,3…</a:t>
            </a:r>
          </a:p>
          <a:p>
            <a:pPr lvl="0"/>
            <a:endParaRPr lang="ru-RU" dirty="0" smtClean="0"/>
          </a:p>
          <a:p>
            <a:pPr lvl="0"/>
            <a:endParaRPr lang="ru-RU" dirty="0"/>
          </a:p>
        </p:txBody>
      </p:sp>
      <p:sp>
        <p:nvSpPr>
          <p:cNvPr id="7" name="Прямоугольник 6"/>
          <p:cNvSpPr/>
          <p:nvPr/>
        </p:nvSpPr>
        <p:spPr>
          <a:xfrm>
            <a:off x="2725442" y="4365015"/>
            <a:ext cx="3114082" cy="2123658"/>
          </a:xfrm>
          <a:prstGeom prst="rect">
            <a:avLst/>
          </a:prstGeom>
        </p:spPr>
        <p:txBody>
          <a:bodyPr wrap="square">
            <a:spAutoFit/>
          </a:bodyPr>
          <a:lstStyle/>
          <a:p>
            <a:r>
              <a:rPr lang="ru-RU" sz="1600" b="1" dirty="0" smtClean="0"/>
              <a:t>№12 </a:t>
            </a:r>
            <a:r>
              <a:rPr lang="en-US" sz="1600" b="1" dirty="0" smtClean="0"/>
              <a:t>Video</a:t>
            </a:r>
            <a:r>
              <a:rPr lang="ru-RU" sz="1600" b="1" dirty="0"/>
              <a:t>: </a:t>
            </a:r>
            <a:r>
              <a:rPr lang="ru-RU" sz="1600" dirty="0"/>
              <a:t>Общий план. Зеленая поляна, залитая солнечным светом. На ней сидит ребенок, спиной к зрителям и куда-то смотрит вдаль. </a:t>
            </a:r>
            <a:endParaRPr lang="ru-RU" sz="1600" b="1" dirty="0" smtClean="0"/>
          </a:p>
          <a:p>
            <a:r>
              <a:rPr lang="en-US" sz="1600" b="1" dirty="0" smtClean="0"/>
              <a:t>Audio</a:t>
            </a:r>
            <a:r>
              <a:rPr lang="ru-RU" sz="1600" b="1" dirty="0" smtClean="0"/>
              <a:t>: </a:t>
            </a:r>
            <a:r>
              <a:rPr lang="ru-RU" sz="1600" dirty="0" smtClean="0"/>
              <a:t>Звуки </a:t>
            </a:r>
            <a:r>
              <a:rPr lang="ru-RU" sz="1600" dirty="0"/>
              <a:t>природы, поют птицы.</a:t>
            </a:r>
          </a:p>
          <a:p>
            <a:endParaRPr lang="ru-RU" sz="1600" dirty="0"/>
          </a:p>
        </p:txBody>
      </p:sp>
      <p:pic>
        <p:nvPicPr>
          <p:cNvPr id="11" name="Picture 2" descr="http://i.dailymail.co.uk/i/pix/2015/03/10/1C31AB5400000578-0-image-a-1_1426030074853.jpg"/>
          <p:cNvPicPr/>
          <p:nvPr/>
        </p:nvPicPr>
        <p:blipFill rotWithShape="1">
          <a:blip r:embed="rId3">
            <a:grayscl/>
            <a:extLst>
              <a:ext uri="{BEBA8EAE-BF5A-486C-A8C5-ECC9F3942E4B}">
                <a14:imgProps xmlns:a14="http://schemas.microsoft.com/office/drawing/2010/main">
                  <a14:imgLayer r:embed="rId4">
                    <a14:imgEffect>
                      <a14:saturation sat="135000"/>
                    </a14:imgEffect>
                    <a14:imgEffect>
                      <a14:brightnessContrast bright="-6000"/>
                    </a14:imgEffect>
                  </a14:imgLayer>
                </a14:imgProps>
              </a:ext>
              <a:ext uri="{28A0092B-C50C-407E-A947-70E740481C1C}">
                <a14:useLocalDpi xmlns:a14="http://schemas.microsoft.com/office/drawing/2010/main" val="0"/>
              </a:ext>
            </a:extLst>
          </a:blip>
          <a:srcRect t="7965" r="49824"/>
          <a:stretch/>
        </p:blipFill>
        <p:spPr bwMode="auto">
          <a:xfrm>
            <a:off x="298256" y="1268760"/>
            <a:ext cx="2295167" cy="2952329"/>
          </a:xfrm>
          <a:prstGeom prst="rect">
            <a:avLst/>
          </a:prstGeom>
          <a:noFill/>
          <a:ln w="19050">
            <a:solidFill>
              <a:schemeClr val="tx1"/>
            </a:solidFill>
          </a:ln>
          <a:extLst>
            <a:ext uri="{53640926-AAD7-44D8-BBD7-CCE9431645EC}">
              <a14:shadowObscured xmlns:a14="http://schemas.microsoft.com/office/drawing/2010/main"/>
            </a:ext>
          </a:extLst>
        </p:spPr>
      </p:pic>
      <p:pic>
        <p:nvPicPr>
          <p:cNvPr id="12" name="Picture 2" descr="http://riavrn.ru/upload/preview/f/4/8/f48268bb7ee3b4057431a0faf6f7f6dd.jpeg"/>
          <p:cNvPicPr/>
          <p:nvPr/>
        </p:nvPicPr>
        <p:blipFill rotWithShape="1">
          <a:blip r:embed="rId5" cstate="print">
            <a:grayscl/>
            <a:extLst>
              <a:ext uri="{BEBA8EAE-BF5A-486C-A8C5-ECC9F3942E4B}">
                <a14:imgProps xmlns:a14="http://schemas.microsoft.com/office/drawing/2010/main">
                  <a14:imgLayer r:embed="rId6">
                    <a14:imgEffect>
                      <a14:saturation sat="400000"/>
                    </a14:imgEffect>
                    <a14:imgEffect>
                      <a14:brightnessContrast bright="1000" contrast="-27000"/>
                    </a14:imgEffect>
                  </a14:imgLayer>
                </a14:imgProps>
              </a:ext>
              <a:ext uri="{28A0092B-C50C-407E-A947-70E740481C1C}">
                <a14:useLocalDpi xmlns:a14="http://schemas.microsoft.com/office/drawing/2010/main" val="0"/>
              </a:ext>
            </a:extLst>
          </a:blip>
          <a:srcRect l="10901" r="19863"/>
          <a:stretch/>
        </p:blipFill>
        <p:spPr bwMode="auto">
          <a:xfrm>
            <a:off x="2593423" y="1268760"/>
            <a:ext cx="3274721" cy="2923270"/>
          </a:xfrm>
          <a:prstGeom prst="rect">
            <a:avLst/>
          </a:prstGeom>
          <a:noFill/>
          <a:ln w="28575">
            <a:solidFill>
              <a:schemeClr val="tx1"/>
            </a:solidFill>
          </a:ln>
          <a:extLst>
            <a:ext uri="{53640926-AAD7-44D8-BBD7-CCE9431645EC}">
              <a14:shadowObscured xmlns:a14="http://schemas.microsoft.com/office/drawing/2010/main"/>
            </a:ext>
          </a:extLst>
        </p:spPr>
      </p:pic>
      <p:pic>
        <p:nvPicPr>
          <p:cNvPr id="13" name="Picture 2" descr="http://defectolog.by/system/files/images/u5/gimnastika_dlya_glaz.png"/>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5868144" y="1268760"/>
            <a:ext cx="2856444" cy="2923270"/>
          </a:xfrm>
          <a:prstGeom prst="rect">
            <a:avLst/>
          </a:prstGeom>
          <a:noFill/>
          <a:ln w="28575">
            <a:solidFill>
              <a:schemeClr val="tx1"/>
            </a:solidFill>
          </a:ln>
          <a:extLst/>
        </p:spPr>
      </p:pic>
      <p:sp>
        <p:nvSpPr>
          <p:cNvPr id="14" name="Прямоугольник 13"/>
          <p:cNvSpPr/>
          <p:nvPr/>
        </p:nvSpPr>
        <p:spPr>
          <a:xfrm>
            <a:off x="5868144" y="4365015"/>
            <a:ext cx="3114082" cy="1569660"/>
          </a:xfrm>
          <a:prstGeom prst="rect">
            <a:avLst/>
          </a:prstGeom>
        </p:spPr>
        <p:txBody>
          <a:bodyPr wrap="square">
            <a:spAutoFit/>
          </a:bodyPr>
          <a:lstStyle/>
          <a:p>
            <a:pPr lvl="0"/>
            <a:r>
              <a:rPr lang="ru-RU" sz="1600" b="1" dirty="0" smtClean="0"/>
              <a:t>№13 </a:t>
            </a:r>
            <a:r>
              <a:rPr lang="en-US" sz="1600" b="1" dirty="0" smtClean="0"/>
              <a:t>Video</a:t>
            </a:r>
            <a:r>
              <a:rPr lang="ru-RU" sz="1600" b="1" dirty="0"/>
              <a:t>: </a:t>
            </a:r>
            <a:r>
              <a:rPr lang="ru-RU" sz="1600" dirty="0"/>
              <a:t>Затем крупный план. Детское лицо, мальчик зажмурился. </a:t>
            </a:r>
          </a:p>
          <a:p>
            <a:r>
              <a:rPr lang="en-US" sz="1600" b="1" dirty="0" smtClean="0"/>
              <a:t>Audio</a:t>
            </a:r>
            <a:r>
              <a:rPr lang="ru-RU" sz="1600" b="1" dirty="0" smtClean="0"/>
              <a:t>: </a:t>
            </a:r>
            <a:r>
              <a:rPr lang="ru-RU" sz="1600" dirty="0" smtClean="0"/>
              <a:t>Звуки </a:t>
            </a:r>
            <a:r>
              <a:rPr lang="ru-RU" sz="1600" dirty="0"/>
              <a:t>природы, поют птицы.</a:t>
            </a:r>
          </a:p>
          <a:p>
            <a:endParaRPr lang="ru-RU" sz="1600" dirty="0"/>
          </a:p>
        </p:txBody>
      </p:sp>
    </p:spTree>
    <p:extLst>
      <p:ext uri="{BB962C8B-B14F-4D97-AF65-F5344CB8AC3E}">
        <p14:creationId xmlns:p14="http://schemas.microsoft.com/office/powerpoint/2010/main" val="1393461386"/>
      </p:ext>
    </p:extLst>
  </p:cSld>
  <p:clrMapOvr>
    <a:masterClrMapping/>
  </p:clrMapOvr>
</p:sld>
</file>

<file path=ppt/theme/theme1.xml><?xml version="1.0" encoding="utf-8"?>
<a:theme xmlns:a="http://schemas.openxmlformats.org/drawingml/2006/main" name="Презентация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Презентация1</Template>
  <TotalTime>1100</TotalTime>
  <Words>1331</Words>
  <Application>Microsoft Office PowerPoint</Application>
  <PresentationFormat>Экран (4:3)</PresentationFormat>
  <Paragraphs>121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Презентация1</vt:lpstr>
      <vt:lpstr>ПРЯТКИ…</vt:lpstr>
      <vt:lpstr>Питчинг. Проект «Прятки»</vt:lpstr>
      <vt:lpstr>Питчинг. Проект «Прятки»</vt:lpstr>
      <vt:lpstr>О себе:</vt:lpstr>
      <vt:lpstr>Прятки…</vt:lpstr>
      <vt:lpstr>Прятки…</vt:lpstr>
      <vt:lpstr>Прятки…</vt:lpstr>
      <vt:lpstr>Прятки…</vt:lpstr>
      <vt:lpstr>Прятки…</vt:lpstr>
      <vt:lpstr>Прятки…</vt:lpstr>
      <vt:lpstr>Прятки…</vt:lpstr>
      <vt:lpstr>Прятки…</vt:lpstr>
      <vt:lpstr>Референсы: </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ПРЯТКИ</dc:title>
  <dc:creator>Алёнушка</dc:creator>
  <cp:lastModifiedBy>АЛЕНУШКА</cp:lastModifiedBy>
  <cp:revision>75</cp:revision>
  <cp:lastPrinted>2015-11-17T18:38:49Z</cp:lastPrinted>
  <dcterms:created xsi:type="dcterms:W3CDTF">2015-11-17T12:50:26Z</dcterms:created>
  <dcterms:modified xsi:type="dcterms:W3CDTF">2019-11-09T21:22:10Z</dcterms:modified>
</cp:coreProperties>
</file>