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0" r:id="rId3"/>
    <p:sldId id="257" r:id="rId4"/>
    <p:sldId id="258" r:id="rId5"/>
    <p:sldId id="259" r:id="rId6"/>
    <p:sldId id="260" r:id="rId7"/>
    <p:sldId id="269" r:id="rId8"/>
    <p:sldId id="261" r:id="rId9"/>
    <p:sldId id="262" r:id="rId10"/>
    <p:sldId id="264" r:id="rId11"/>
    <p:sldId id="263" r:id="rId12"/>
    <p:sldId id="265" r:id="rId13"/>
    <p:sldId id="266" r:id="rId14"/>
    <p:sldId id="267" r:id="rId15"/>
    <p:sldId id="268"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B059ECF-3DF5-491E-8845-C3341D18DE55}" type="datetimeFigureOut">
              <a:rPr lang="ru-RU" smtClean="0"/>
              <a:t>06.04.2015</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3CD8F19B-9E15-47CF-977D-F169497C467A}"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2757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059ECF-3DF5-491E-8845-C3341D18DE55}" type="datetimeFigureOut">
              <a:rPr lang="ru-RU" smtClean="0"/>
              <a:t>06.04.2015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CD8F19B-9E15-47CF-977D-F169497C467A}" type="slidenum">
              <a:rPr lang="ru-RU" smtClean="0"/>
              <a:t>‹#›</a:t>
            </a:fld>
            <a:endParaRPr lang="ru-RU"/>
          </a:p>
        </p:txBody>
      </p:sp>
    </p:spTree>
    <p:extLst>
      <p:ext uri="{BB962C8B-B14F-4D97-AF65-F5344CB8AC3E}">
        <p14:creationId xmlns:p14="http://schemas.microsoft.com/office/powerpoint/2010/main" val="635314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059ECF-3DF5-491E-8845-C3341D18DE55}" type="datetimeFigureOut">
              <a:rPr lang="ru-RU" smtClean="0"/>
              <a:t>06.04.2015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CD8F19B-9E15-47CF-977D-F169497C467A}"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33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059ECF-3DF5-491E-8845-C3341D18DE55}" type="datetimeFigureOut">
              <a:rPr lang="ru-RU" smtClean="0"/>
              <a:t>06.04.2015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CD8F19B-9E15-47CF-977D-F169497C467A}"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4428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059ECF-3DF5-491E-8845-C3341D18DE55}" type="datetimeFigureOut">
              <a:rPr lang="ru-RU" smtClean="0"/>
              <a:t>06.04.2015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CD8F19B-9E15-47CF-977D-F169497C467A}" type="slidenum">
              <a:rPr lang="ru-RU" smtClean="0"/>
              <a:t>‹#›</a:t>
            </a:fld>
            <a:endParaRPr lang="ru-RU"/>
          </a:p>
        </p:txBody>
      </p:sp>
    </p:spTree>
    <p:extLst>
      <p:ext uri="{BB962C8B-B14F-4D97-AF65-F5344CB8AC3E}">
        <p14:creationId xmlns:p14="http://schemas.microsoft.com/office/powerpoint/2010/main" val="2285551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059ECF-3DF5-491E-8845-C3341D18DE55}" type="datetimeFigureOut">
              <a:rPr lang="ru-RU" smtClean="0"/>
              <a:t>06.04.2015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CD8F19B-9E15-47CF-977D-F169497C467A}"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1312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059ECF-3DF5-491E-8845-C3341D18DE55}" type="datetimeFigureOut">
              <a:rPr lang="ru-RU" smtClean="0"/>
              <a:t>06.04.2015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CD8F19B-9E15-47CF-977D-F169497C467A}"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4789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059ECF-3DF5-491E-8845-C3341D18DE55}" type="datetimeFigureOut">
              <a:rPr lang="ru-RU" smtClean="0"/>
              <a:t>06.04.2015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CD8F19B-9E15-47CF-977D-F169497C467A}"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1309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059ECF-3DF5-491E-8845-C3341D18DE55}" type="datetimeFigureOut">
              <a:rPr lang="ru-RU" smtClean="0"/>
              <a:t>06.04.2015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CD8F19B-9E15-47CF-977D-F169497C467A}"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2505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059ECF-3DF5-491E-8845-C3341D18DE55}" type="datetimeFigureOut">
              <a:rPr lang="ru-RU" smtClean="0"/>
              <a:t>06.04.2015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CD8F19B-9E15-47CF-977D-F169497C467A}" type="slidenum">
              <a:rPr lang="ru-RU" smtClean="0"/>
              <a:t>‹#›</a:t>
            </a:fld>
            <a:endParaRPr lang="ru-RU"/>
          </a:p>
        </p:txBody>
      </p:sp>
    </p:spTree>
    <p:extLst>
      <p:ext uri="{BB962C8B-B14F-4D97-AF65-F5344CB8AC3E}">
        <p14:creationId xmlns:p14="http://schemas.microsoft.com/office/powerpoint/2010/main" val="3523126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059ECF-3DF5-491E-8845-C3341D18DE55}" type="datetimeFigureOut">
              <a:rPr lang="ru-RU" smtClean="0"/>
              <a:t>06.04.2015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CD8F19B-9E15-47CF-977D-F169497C467A}"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8690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059ECF-3DF5-491E-8845-C3341D18DE55}" type="datetimeFigureOut">
              <a:rPr lang="ru-RU" smtClean="0"/>
              <a:t>06.04.2015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CD8F19B-9E15-47CF-977D-F169497C467A}" type="slidenum">
              <a:rPr lang="ru-RU" smtClean="0"/>
              <a:t>‹#›</a:t>
            </a:fld>
            <a:endParaRPr lang="ru-RU"/>
          </a:p>
        </p:txBody>
      </p:sp>
    </p:spTree>
    <p:extLst>
      <p:ext uri="{BB962C8B-B14F-4D97-AF65-F5344CB8AC3E}">
        <p14:creationId xmlns:p14="http://schemas.microsoft.com/office/powerpoint/2010/main" val="306252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059ECF-3DF5-491E-8845-C3341D18DE55}" type="datetimeFigureOut">
              <a:rPr lang="ru-RU" smtClean="0"/>
              <a:t>06.04.2015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CD8F19B-9E15-47CF-977D-F169497C467A}"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141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059ECF-3DF5-491E-8845-C3341D18DE55}" type="datetimeFigureOut">
              <a:rPr lang="ru-RU" smtClean="0"/>
              <a:t>06.04.2015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CD8F19B-9E15-47CF-977D-F169497C467A}"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6078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059ECF-3DF5-491E-8845-C3341D18DE55}" type="datetimeFigureOut">
              <a:rPr lang="ru-RU" smtClean="0"/>
              <a:t>06.04.2015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CD8F19B-9E15-47CF-977D-F169497C467A}" type="slidenum">
              <a:rPr lang="ru-RU" smtClean="0"/>
              <a:t>‹#›</a:t>
            </a:fld>
            <a:endParaRPr lang="ru-RU"/>
          </a:p>
        </p:txBody>
      </p:sp>
    </p:spTree>
    <p:extLst>
      <p:ext uri="{BB962C8B-B14F-4D97-AF65-F5344CB8AC3E}">
        <p14:creationId xmlns:p14="http://schemas.microsoft.com/office/powerpoint/2010/main" val="1381192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059ECF-3DF5-491E-8845-C3341D18DE55}" type="datetimeFigureOut">
              <a:rPr lang="ru-RU" smtClean="0"/>
              <a:t>06.04.2015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CD8F19B-9E15-47CF-977D-F169497C467A}"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7577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059ECF-3DF5-491E-8845-C3341D18DE55}" type="datetimeFigureOut">
              <a:rPr lang="ru-RU" smtClean="0"/>
              <a:t>06.04.2015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CD8F19B-9E15-47CF-977D-F169497C467A}" type="slidenum">
              <a:rPr lang="ru-RU" smtClean="0"/>
              <a:t>‹#›</a:t>
            </a:fld>
            <a:endParaRPr lang="ru-RU"/>
          </a:p>
        </p:txBody>
      </p:sp>
    </p:spTree>
    <p:extLst>
      <p:ext uri="{BB962C8B-B14F-4D97-AF65-F5344CB8AC3E}">
        <p14:creationId xmlns:p14="http://schemas.microsoft.com/office/powerpoint/2010/main" val="3981336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059ECF-3DF5-491E-8845-C3341D18DE55}" type="datetimeFigureOut">
              <a:rPr lang="ru-RU" smtClean="0"/>
              <a:t>06.04.2015</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CD8F19B-9E15-47CF-977D-F169497C467A}" type="slidenum">
              <a:rPr lang="ru-RU" smtClean="0"/>
              <a:t>‹#›</a:t>
            </a:fld>
            <a:endParaRPr lang="ru-RU"/>
          </a:p>
        </p:txBody>
      </p:sp>
    </p:spTree>
    <p:extLst>
      <p:ext uri="{BB962C8B-B14F-4D97-AF65-F5344CB8AC3E}">
        <p14:creationId xmlns:p14="http://schemas.microsoft.com/office/powerpoint/2010/main" val="20262443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97223" y="1719618"/>
            <a:ext cx="7206017" cy="1705970"/>
          </a:xfrm>
        </p:spPr>
        <p:txBody>
          <a:bodyPr/>
          <a:lstStyle/>
          <a:p>
            <a:r>
              <a:rPr lang="ru-RU" sz="3600" dirty="0" smtClean="0"/>
              <a:t>Рекламная кампания, посвящённая Году литературы – 2015 </a:t>
            </a:r>
            <a:br>
              <a:rPr lang="ru-RU" sz="3600" dirty="0" smtClean="0"/>
            </a:br>
            <a:r>
              <a:rPr lang="ru-RU" sz="3600" dirty="0" smtClean="0"/>
              <a:t>«</a:t>
            </a:r>
            <a:r>
              <a:rPr lang="en-US" sz="3600" dirty="0" smtClean="0"/>
              <a:t>#</a:t>
            </a:r>
            <a:r>
              <a:rPr lang="ru-RU" sz="3600" dirty="0" smtClean="0"/>
              <a:t>Явклассике»</a:t>
            </a:r>
            <a:endParaRPr lang="ru-RU" sz="3600" dirty="0"/>
          </a:p>
        </p:txBody>
      </p:sp>
      <p:sp>
        <p:nvSpPr>
          <p:cNvPr id="3" name="Subtitle 2"/>
          <p:cNvSpPr>
            <a:spLocks noGrp="1"/>
          </p:cNvSpPr>
          <p:nvPr>
            <p:ph type="subTitle" idx="1"/>
          </p:nvPr>
        </p:nvSpPr>
        <p:spPr>
          <a:xfrm>
            <a:off x="2497222" y="3684894"/>
            <a:ext cx="7206018" cy="1760564"/>
          </a:xfrm>
        </p:spPr>
        <p:txBody>
          <a:bodyPr>
            <a:noAutofit/>
          </a:bodyPr>
          <a:lstStyle/>
          <a:p>
            <a:r>
              <a:rPr lang="ru-RU" sz="2400" dirty="0" smtClean="0">
                <a:latin typeface="+mj-lt"/>
              </a:rPr>
              <a:t>Конкурсная работа на тему «Поддержка </a:t>
            </a:r>
            <a:r>
              <a:rPr lang="ru-RU" sz="2400" dirty="0">
                <a:latin typeface="+mj-lt"/>
              </a:rPr>
              <a:t>национальной культуры» (В рамках проведения в РФ «Года культуры</a:t>
            </a:r>
            <a:r>
              <a:rPr lang="ru-RU" sz="2400" dirty="0" smtClean="0">
                <a:latin typeface="+mj-lt"/>
              </a:rPr>
              <a:t>»).</a:t>
            </a:r>
          </a:p>
          <a:p>
            <a:r>
              <a:rPr lang="ru-RU" sz="2400" dirty="0" smtClean="0">
                <a:latin typeface="+mj-lt"/>
              </a:rPr>
              <a:t>Номинация: Концепция рекламной кампании</a:t>
            </a:r>
            <a:endParaRPr lang="ru-RU" sz="2400" dirty="0">
              <a:latin typeface="+mj-lt"/>
            </a:endParaRPr>
          </a:p>
        </p:txBody>
      </p:sp>
    </p:spTree>
    <p:extLst>
      <p:ext uri="{BB962C8B-B14F-4D97-AF65-F5344CB8AC3E}">
        <p14:creationId xmlns:p14="http://schemas.microsoft.com/office/powerpoint/2010/main" val="1056296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14150"/>
            <a:ext cx="9601196" cy="1801504"/>
          </a:xfrm>
        </p:spPr>
        <p:txBody>
          <a:bodyPr>
            <a:normAutofit/>
          </a:bodyPr>
          <a:lstStyle/>
          <a:p>
            <a:r>
              <a:rPr lang="ru-RU" sz="3600" dirty="0"/>
              <a:t>Этап 4. Создание официального сайта, конкурс фанфикшна </a:t>
            </a:r>
            <a:br>
              <a:rPr lang="ru-RU" sz="3600" dirty="0"/>
            </a:br>
            <a:r>
              <a:rPr lang="ru-RU" sz="3600" dirty="0"/>
              <a:t>(одновременно с этапом 2</a:t>
            </a:r>
            <a:r>
              <a:rPr lang="ru-RU" sz="3600" dirty="0" smtClean="0"/>
              <a:t>)</a:t>
            </a:r>
            <a:endParaRPr lang="ru-RU" sz="3600" dirty="0"/>
          </a:p>
        </p:txBody>
      </p:sp>
      <p:sp>
        <p:nvSpPr>
          <p:cNvPr id="3" name="Content Placeholder 2"/>
          <p:cNvSpPr>
            <a:spLocks noGrp="1"/>
          </p:cNvSpPr>
          <p:nvPr>
            <p:ph idx="1"/>
          </p:nvPr>
        </p:nvSpPr>
        <p:spPr>
          <a:xfrm>
            <a:off x="750626" y="2415654"/>
            <a:ext cx="10658901" cy="3862316"/>
          </a:xfrm>
        </p:spPr>
        <p:txBody>
          <a:bodyPr>
            <a:noAutofit/>
          </a:bodyPr>
          <a:lstStyle/>
          <a:p>
            <a:r>
              <a:rPr lang="ru-RU" sz="2000" dirty="0" smtClean="0"/>
              <a:t>На официальном сайте можно будет в свободном доступе скачать произведения русских классиков в любом текстовом формате.</a:t>
            </a:r>
          </a:p>
          <a:p>
            <a:r>
              <a:rPr lang="ru-RU" sz="2000" dirty="0" smtClean="0"/>
              <a:t>Для тех, кто не любит читать или не может найти на это время – аудиокниги! Каждый сможет скачать книгу в </a:t>
            </a:r>
            <a:r>
              <a:rPr lang="en-US" sz="2000" dirty="0" smtClean="0"/>
              <a:t>MP-3</a:t>
            </a:r>
            <a:r>
              <a:rPr lang="ru-RU" sz="2000" dirty="0" smtClean="0"/>
              <a:t> формате. </a:t>
            </a:r>
          </a:p>
          <a:p>
            <a:r>
              <a:rPr lang="ru-RU" sz="2000" dirty="0"/>
              <a:t>Любители сериалов найдут для себя серийные экранизации – как старые версии, так и современные</a:t>
            </a:r>
            <a:r>
              <a:rPr lang="ru-RU" sz="2000" dirty="0" smtClean="0"/>
              <a:t>.</a:t>
            </a:r>
          </a:p>
          <a:p>
            <a:r>
              <a:rPr lang="ru-RU" sz="2000" dirty="0" smtClean="0"/>
              <a:t>А для тех, кто любит не только читать, но и писать – конкурс фанфикшна! Фанфикшн или фикрайтерство – ещё одна модная тенденция среди подростков. Это любительское сочинение по мотивам любимого литературного произведения, мультфильма, фильмов, телесериалов и т.д. Лучшие фанфики по каждому произведению будут отобраны независимым жюри, а их авторы получат приз – поездку в культурную столицу России. </a:t>
            </a:r>
          </a:p>
        </p:txBody>
      </p:sp>
    </p:spTree>
    <p:extLst>
      <p:ext uri="{BB962C8B-B14F-4D97-AF65-F5344CB8AC3E}">
        <p14:creationId xmlns:p14="http://schemas.microsoft.com/office/powerpoint/2010/main" val="3672416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5528" y="627796"/>
            <a:ext cx="9601196" cy="1787857"/>
          </a:xfrm>
        </p:spPr>
        <p:txBody>
          <a:bodyPr>
            <a:normAutofit/>
          </a:bodyPr>
          <a:lstStyle/>
          <a:p>
            <a:r>
              <a:rPr lang="ru-RU" dirty="0"/>
              <a:t>Этап 5. Раздача листовок и брошюр </a:t>
            </a:r>
            <a:br>
              <a:rPr lang="ru-RU" dirty="0"/>
            </a:br>
            <a:r>
              <a:rPr lang="ru-RU" dirty="0"/>
              <a:t>(через неделю после этапа 3</a:t>
            </a:r>
            <a:r>
              <a:rPr lang="ru-RU" dirty="0" smtClean="0"/>
              <a:t>)</a:t>
            </a:r>
            <a:endParaRPr lang="ru-RU" dirty="0"/>
          </a:p>
        </p:txBody>
      </p:sp>
      <p:sp>
        <p:nvSpPr>
          <p:cNvPr id="3" name="Content Placeholder 2"/>
          <p:cNvSpPr>
            <a:spLocks noGrp="1"/>
          </p:cNvSpPr>
          <p:nvPr>
            <p:ph idx="1"/>
          </p:nvPr>
        </p:nvSpPr>
        <p:spPr/>
        <p:txBody>
          <a:bodyPr>
            <a:normAutofit/>
          </a:bodyPr>
          <a:lstStyle/>
          <a:p>
            <a:r>
              <a:rPr lang="ru-RU" dirty="0" smtClean="0"/>
              <a:t>На улице Вайнера, а также рядом со зданием Уральского Государственного Университета на ул. Ленина и главным корпусом УрФУ на ул. Мира будет проходить  раздача листовок с вопросами из русской классической литературы. </a:t>
            </a:r>
          </a:p>
          <a:p>
            <a:r>
              <a:rPr lang="ru-RU" dirty="0" smtClean="0"/>
              <a:t>Тут же неподалёку будут находиться промостойки, у которых ответившие на вопросы правильно смогут получить призы – брошюры с первыми 20 страницами произведения. </a:t>
            </a:r>
          </a:p>
          <a:p>
            <a:r>
              <a:rPr lang="ru-RU" dirty="0" smtClean="0"/>
              <a:t>Каждые 5 брошюр можно будет обменять на полноценную книгу </a:t>
            </a:r>
            <a:endParaRPr lang="ru-RU" dirty="0"/>
          </a:p>
        </p:txBody>
      </p:sp>
    </p:spTree>
    <p:extLst>
      <p:ext uri="{BB962C8B-B14F-4D97-AF65-F5344CB8AC3E}">
        <p14:creationId xmlns:p14="http://schemas.microsoft.com/office/powerpoint/2010/main" val="2175326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149" y="641445"/>
            <a:ext cx="10986447" cy="1787855"/>
          </a:xfrm>
        </p:spPr>
        <p:txBody>
          <a:bodyPr>
            <a:noAutofit/>
          </a:bodyPr>
          <a:lstStyle/>
          <a:p>
            <a:r>
              <a:rPr lang="ru-RU" sz="3900" dirty="0" smtClean="0"/>
              <a:t>Этап 6. </a:t>
            </a:r>
            <a:r>
              <a:rPr lang="ru-RU" sz="3900" dirty="0"/>
              <a:t>З</a:t>
            </a:r>
            <a:r>
              <a:rPr lang="ru-RU" sz="3900" dirty="0" smtClean="0"/>
              <a:t>аключительный. Промостенды в крупных ТЦ Екатеринбурга (через два месяца после начала рекламной кампании)</a:t>
            </a:r>
            <a:endParaRPr lang="ru-RU" sz="3900" dirty="0"/>
          </a:p>
        </p:txBody>
      </p:sp>
      <p:sp>
        <p:nvSpPr>
          <p:cNvPr id="3" name="Content Placeholder 2"/>
          <p:cNvSpPr>
            <a:spLocks noGrp="1"/>
          </p:cNvSpPr>
          <p:nvPr>
            <p:ph idx="1"/>
          </p:nvPr>
        </p:nvSpPr>
        <p:spPr>
          <a:xfrm>
            <a:off x="484494" y="2470242"/>
            <a:ext cx="11245755" cy="3575716"/>
          </a:xfrm>
        </p:spPr>
        <p:txBody>
          <a:bodyPr>
            <a:noAutofit/>
          </a:bodyPr>
          <a:lstStyle/>
          <a:p>
            <a:r>
              <a:rPr lang="ru-RU" sz="1500" dirty="0" smtClean="0"/>
              <a:t>Всё начнётся с искромётной шоу-программы. Каждый желающий сможет разыграть на промостенде перед зрителями любую сцену из любого произведения русской классической литературы.  Тем, кто хочет поучаствовать, но классику читал невнимательно или не читал вовсе, будут выданы краткие сценарии. А тем временем, пока участники готовятся, ведущий будет проводить конкурсы и среди зрителей.</a:t>
            </a:r>
          </a:p>
          <a:p>
            <a:r>
              <a:rPr lang="ru-RU" sz="1500" dirty="0" smtClean="0"/>
              <a:t>Каждый час ведущий с микрофоном будет объявлять имена победителей. Счастливчики получат сертификаты на сумму 1500 рублей в модное кафе или магазин, находящийся в этом же ТЦ </a:t>
            </a:r>
          </a:p>
          <a:p>
            <a:r>
              <a:rPr lang="ru-RU" sz="1500" dirty="0" smtClean="0"/>
              <a:t>Идеальными  для проведения подобной акции будут торгово-развлекательный центр «Гринвич» и торгово-семейный центр «Мега». В обоих ТЦ можно спокойно провести весь день. Как было сказано ранее, «Гринвич» - священное место для хипстеров и тех, кто стремится ими стать. Модная кофейня «Старбакс», масса магазинов, кинотеатр... В отличие от «Гринвича», «Мега» позиционирует себя как торгово-семейный центр. Что не мешает подросткам закупаться по выходным в «Ашане», бродить по магазинам и выкладывать фото латте из «Старбакса» в </a:t>
            </a:r>
            <a:r>
              <a:rPr lang="en-US" sz="1500" dirty="0" smtClean="0"/>
              <a:t>Instagram</a:t>
            </a:r>
            <a:r>
              <a:rPr lang="ru-RU" sz="1500" dirty="0" smtClean="0"/>
              <a:t>. </a:t>
            </a:r>
          </a:p>
          <a:p>
            <a:r>
              <a:rPr lang="ru-RU" sz="1500" dirty="0" smtClean="0"/>
              <a:t>Данный этап будет проходить на протяжении двух недель. Каждую субботу и воскресение, на протяжении пяти часов, наша целевая аудитория будет открывать для себя классическую литературу, получая за это подарочные сертификаты и делясь впечатлениями в социальных сетях. Информация о заключительном этапе будет размещена как на листовках (см. Этап 5), так и на официальном сайте (см. Этап 4)</a:t>
            </a:r>
            <a:endParaRPr lang="ru-RU" sz="1500" dirty="0"/>
          </a:p>
        </p:txBody>
      </p:sp>
    </p:spTree>
    <p:extLst>
      <p:ext uri="{BB962C8B-B14F-4D97-AF65-F5344CB8AC3E}">
        <p14:creationId xmlns:p14="http://schemas.microsoft.com/office/powerpoint/2010/main" val="2541788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126" y="1214651"/>
            <a:ext cx="9601196" cy="1214650"/>
          </a:xfrm>
        </p:spPr>
        <p:txBody>
          <a:bodyPr/>
          <a:lstStyle/>
          <a:p>
            <a:r>
              <a:rPr lang="ru-RU" dirty="0" smtClean="0"/>
              <a:t>Целевая аудитория проекта:</a:t>
            </a:r>
            <a:endParaRPr lang="ru-RU" dirty="0"/>
          </a:p>
        </p:txBody>
      </p:sp>
      <p:sp>
        <p:nvSpPr>
          <p:cNvPr id="3" name="Content Placeholder 2"/>
          <p:cNvSpPr>
            <a:spLocks noGrp="1"/>
          </p:cNvSpPr>
          <p:nvPr>
            <p:ph idx="1"/>
          </p:nvPr>
        </p:nvSpPr>
        <p:spPr>
          <a:xfrm>
            <a:off x="764274" y="2429301"/>
            <a:ext cx="10658901" cy="3821374"/>
          </a:xfrm>
        </p:spPr>
        <p:txBody>
          <a:bodyPr>
            <a:normAutofit fontScale="92500" lnSpcReduction="10000"/>
          </a:bodyPr>
          <a:lstStyle/>
          <a:p>
            <a:r>
              <a:rPr lang="ru-RU" dirty="0" smtClean="0"/>
              <a:t>Подростки от 15 до 18 лет, живущие в Екатеринбурге или пригородах.</a:t>
            </a:r>
          </a:p>
          <a:p>
            <a:r>
              <a:rPr lang="ru-RU" dirty="0" smtClean="0"/>
              <a:t>Принадлежат к так называемым «хипстерам» или копируют их стиль</a:t>
            </a:r>
          </a:p>
          <a:p>
            <a:r>
              <a:rPr lang="ru-RU" dirty="0" smtClean="0"/>
              <a:t>Тщательно следят за модой. Стараются быть в курсе всех новинок. Активно используют социальные сети – ВКонтакте, </a:t>
            </a:r>
            <a:r>
              <a:rPr lang="en-US" dirty="0" smtClean="0"/>
              <a:t>Facebook</a:t>
            </a:r>
            <a:r>
              <a:rPr lang="ru-RU" dirty="0" smtClean="0"/>
              <a:t>, </a:t>
            </a:r>
            <a:r>
              <a:rPr lang="en-US" dirty="0" smtClean="0"/>
              <a:t>Twitter</a:t>
            </a:r>
            <a:r>
              <a:rPr lang="ru-RU" dirty="0" smtClean="0"/>
              <a:t>, </a:t>
            </a:r>
            <a:r>
              <a:rPr lang="en-US" dirty="0" smtClean="0"/>
              <a:t>Instagram</a:t>
            </a:r>
            <a:r>
              <a:rPr lang="ru-RU" dirty="0" smtClean="0"/>
              <a:t>, </a:t>
            </a:r>
            <a:r>
              <a:rPr lang="en-US" dirty="0" smtClean="0"/>
              <a:t>Foursquare</a:t>
            </a:r>
            <a:r>
              <a:rPr lang="ru-RU" dirty="0" smtClean="0"/>
              <a:t>, </a:t>
            </a:r>
            <a:r>
              <a:rPr lang="en-US" dirty="0"/>
              <a:t>Tumblr</a:t>
            </a:r>
            <a:r>
              <a:rPr lang="ru-RU" dirty="0" smtClean="0"/>
              <a:t>. </a:t>
            </a:r>
          </a:p>
          <a:p>
            <a:r>
              <a:rPr lang="ru-RU" dirty="0" smtClean="0"/>
              <a:t>Если искусство – то артхаус. Если внешний вид – то узкие джинсы, принты и лёгкий налёт винтажа.</a:t>
            </a:r>
          </a:p>
          <a:p>
            <a:r>
              <a:rPr lang="ru-RU" dirty="0" smtClean="0"/>
              <a:t>Полностью или частично зависят от родителей. Как правило, учатся в ССУЗах или ВУЗах. Дальнейшую жизнь планируют связать с искусством и/или модой – работать фотографом, дизайнером, журналистом, рекламистом. </a:t>
            </a:r>
          </a:p>
          <a:p>
            <a:endParaRPr lang="ru-RU" dirty="0"/>
          </a:p>
        </p:txBody>
      </p:sp>
    </p:spTree>
    <p:extLst>
      <p:ext uri="{BB962C8B-B14F-4D97-AF65-F5344CB8AC3E}">
        <p14:creationId xmlns:p14="http://schemas.microsoft.com/office/powerpoint/2010/main" val="3334450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535" y="859303"/>
            <a:ext cx="9601196" cy="873964"/>
          </a:xfrm>
        </p:spPr>
        <p:txBody>
          <a:bodyPr>
            <a:normAutofit/>
          </a:bodyPr>
          <a:lstStyle/>
          <a:p>
            <a:r>
              <a:rPr lang="ru-RU" sz="3600" dirty="0" smtClean="0"/>
              <a:t>Сроки реализации кампании:</a:t>
            </a:r>
            <a:endParaRPr lang="ru-RU" sz="3600" dirty="0"/>
          </a:p>
        </p:txBody>
      </p:sp>
      <p:sp>
        <p:nvSpPr>
          <p:cNvPr id="3" name="Content Placeholder 2"/>
          <p:cNvSpPr>
            <a:spLocks noGrp="1"/>
          </p:cNvSpPr>
          <p:nvPr>
            <p:ph idx="1"/>
          </p:nvPr>
        </p:nvSpPr>
        <p:spPr>
          <a:xfrm>
            <a:off x="696033" y="1733267"/>
            <a:ext cx="10986450" cy="4517408"/>
          </a:xfrm>
        </p:spPr>
        <p:txBody>
          <a:bodyPr>
            <a:noAutofit/>
          </a:bodyPr>
          <a:lstStyle/>
          <a:p>
            <a:pPr marL="0" indent="0" algn="ctr">
              <a:buNone/>
            </a:pPr>
            <a:r>
              <a:rPr lang="ru-RU" dirty="0" smtClean="0"/>
              <a:t>Этапы и механизмы реализации кампании</a:t>
            </a:r>
            <a:r>
              <a:rPr lang="ru-RU" dirty="0" smtClean="0"/>
              <a:t>:</a:t>
            </a:r>
          </a:p>
          <a:p>
            <a:pPr marL="0" indent="0" algn="ctr">
              <a:buNone/>
            </a:pPr>
            <a:endParaRPr lang="ru-RU" sz="400" dirty="0" smtClean="0"/>
          </a:p>
          <a:p>
            <a:r>
              <a:rPr lang="ru-RU" sz="1800" dirty="0" smtClean="0"/>
              <a:t>20 </a:t>
            </a:r>
            <a:r>
              <a:rPr lang="ru-RU" sz="1800" dirty="0" smtClean="0"/>
              <a:t>апреля – 12 июля – размещение наружной рекламы</a:t>
            </a:r>
          </a:p>
          <a:p>
            <a:r>
              <a:rPr lang="ru-RU" sz="1800" dirty="0"/>
              <a:t>27 </a:t>
            </a:r>
            <a:r>
              <a:rPr lang="ru-RU" sz="1800" dirty="0" smtClean="0"/>
              <a:t>апреля – </a:t>
            </a:r>
            <a:r>
              <a:rPr lang="ru-RU" sz="1800" dirty="0"/>
              <a:t>12 июля  : </a:t>
            </a:r>
            <a:endParaRPr lang="ru-RU" sz="1800" dirty="0" smtClean="0"/>
          </a:p>
          <a:p>
            <a:pPr>
              <a:buFont typeface="Courier New" panose="02070309020205020404" pitchFamily="49" charset="0"/>
              <a:buChar char="o"/>
            </a:pPr>
            <a:r>
              <a:rPr lang="ru-RU" sz="1800" dirty="0" smtClean="0"/>
              <a:t>запуск рекламных баннеров в соц.сетях, </a:t>
            </a:r>
          </a:p>
          <a:p>
            <a:pPr>
              <a:buFont typeface="Courier New" panose="02070309020205020404" pitchFamily="49" charset="0"/>
              <a:buChar char="o"/>
            </a:pPr>
            <a:r>
              <a:rPr lang="ru-RU" sz="1800" dirty="0" smtClean="0"/>
              <a:t>начало работы официального сайта, открытие приёма работ на конкурс фанфикшна</a:t>
            </a:r>
          </a:p>
          <a:p>
            <a:pPr>
              <a:buFont typeface="Courier New" panose="02070309020205020404" pitchFamily="49" charset="0"/>
              <a:buChar char="o"/>
            </a:pPr>
            <a:r>
              <a:rPr lang="ru-RU" sz="1800" dirty="0"/>
              <a:t>н</a:t>
            </a:r>
            <a:r>
              <a:rPr lang="ru-RU" sz="1800" dirty="0" smtClean="0"/>
              <a:t>ачало конкурса </a:t>
            </a:r>
            <a:r>
              <a:rPr lang="ru-RU" sz="1800" dirty="0"/>
              <a:t>на лучшее селфи в </a:t>
            </a:r>
            <a:r>
              <a:rPr lang="ru-RU" sz="1800" dirty="0" smtClean="0"/>
              <a:t>образе героя произведения русской классической литературы в </a:t>
            </a:r>
            <a:r>
              <a:rPr lang="ru-RU" sz="1800" dirty="0"/>
              <a:t>социальной сети Instagram </a:t>
            </a:r>
            <a:endParaRPr lang="ru-RU" sz="1800" dirty="0" smtClean="0"/>
          </a:p>
          <a:p>
            <a:r>
              <a:rPr lang="ru-RU" sz="1800" dirty="0" smtClean="0"/>
              <a:t>4 мая – 12 июля - раздача листовок, установка промостоек с призами – брошюрами и книгами (с мая по июнь на</a:t>
            </a:r>
            <a:r>
              <a:rPr lang="ru-RU" sz="1800" dirty="0"/>
              <a:t> улице Вайнера, </a:t>
            </a:r>
            <a:r>
              <a:rPr lang="ru-RU" sz="1800" dirty="0" smtClean="0"/>
              <a:t>рядом </a:t>
            </a:r>
            <a:r>
              <a:rPr lang="ru-RU" sz="1800" dirty="0"/>
              <a:t>со зданием Уральского Государственного Университета на ул. Ленина и главным корпусом УрФУ на ул. Мира</a:t>
            </a:r>
            <a:r>
              <a:rPr lang="ru-RU" sz="1800" dirty="0" smtClean="0"/>
              <a:t>, с 1 по 12 июля – только ул. Вайнера)</a:t>
            </a:r>
          </a:p>
          <a:p>
            <a:r>
              <a:rPr lang="ru-RU" sz="1800" dirty="0" smtClean="0"/>
              <a:t>4 июля – начало заключительного этапа.  Шоу-программа на промостойках будет проходить в ТРЦ «Гринвич» и ТСЦ «Мега» 4, 5, 11, 12 июля с 16-00 до 21-00</a:t>
            </a:r>
          </a:p>
        </p:txBody>
      </p:sp>
    </p:spTree>
    <p:extLst>
      <p:ext uri="{BB962C8B-B14F-4D97-AF65-F5344CB8AC3E}">
        <p14:creationId xmlns:p14="http://schemas.microsoft.com/office/powerpoint/2010/main" val="2907757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104962"/>
            <a:ext cx="9601196" cy="1303867"/>
          </a:xfrm>
        </p:spPr>
        <p:txBody>
          <a:bodyPr>
            <a:normAutofit fontScale="90000"/>
          </a:bodyPr>
          <a:lstStyle/>
          <a:p>
            <a:r>
              <a:rPr lang="ru-RU" dirty="0" smtClean="0"/>
              <a:t>Ожидаемые результаты и социальный эффект от реализации кампании:</a:t>
            </a:r>
            <a:endParaRPr lang="ru-RU" dirty="0"/>
          </a:p>
        </p:txBody>
      </p:sp>
      <p:sp>
        <p:nvSpPr>
          <p:cNvPr id="3" name="Content Placeholder 2"/>
          <p:cNvSpPr>
            <a:spLocks noGrp="1"/>
          </p:cNvSpPr>
          <p:nvPr>
            <p:ph idx="1"/>
          </p:nvPr>
        </p:nvSpPr>
        <p:spPr>
          <a:xfrm>
            <a:off x="752901" y="2556932"/>
            <a:ext cx="10686197" cy="3707390"/>
          </a:xfrm>
        </p:spPr>
        <p:txBody>
          <a:bodyPr>
            <a:normAutofit fontScale="92500" lnSpcReduction="10000"/>
          </a:bodyPr>
          <a:lstStyle/>
          <a:p>
            <a:r>
              <a:rPr lang="ru-RU" dirty="0" smtClean="0"/>
              <a:t>Увеличение интереса подростков к русской классической литературе </a:t>
            </a:r>
          </a:p>
          <a:p>
            <a:r>
              <a:rPr lang="ru-RU" dirty="0" smtClean="0"/>
              <a:t>Разрушение стереотипа о том, что «русская литература скучна и занудна»</a:t>
            </a:r>
          </a:p>
          <a:p>
            <a:r>
              <a:rPr lang="ru-RU" dirty="0" smtClean="0"/>
              <a:t>Повышение культурного уровня целевой аудитории </a:t>
            </a:r>
          </a:p>
          <a:p>
            <a:r>
              <a:rPr lang="ru-RU" dirty="0" smtClean="0"/>
              <a:t>Повышение узнаваемости сюжетов литературных произведений </a:t>
            </a:r>
          </a:p>
          <a:p>
            <a:r>
              <a:rPr lang="ru-RU" dirty="0" smtClean="0"/>
              <a:t>Популяризация произведений русской классической литературы </a:t>
            </a:r>
          </a:p>
          <a:p>
            <a:r>
              <a:rPr lang="ru-RU" dirty="0" smtClean="0"/>
              <a:t>Увеличение числа сдавших ЕГЭ по литературе на «хорошо» и «отлично» </a:t>
            </a:r>
          </a:p>
          <a:p>
            <a:r>
              <a:rPr lang="ru-RU" dirty="0" smtClean="0"/>
              <a:t>Популяризация чтения как интересного занятия  </a:t>
            </a:r>
          </a:p>
          <a:p>
            <a:r>
              <a:rPr lang="ru-RU" dirty="0" smtClean="0"/>
              <a:t>Создание нового винтажного тренда – чтения руских классиков</a:t>
            </a:r>
          </a:p>
          <a:p>
            <a:endParaRPr lang="ru-RU" dirty="0"/>
          </a:p>
        </p:txBody>
      </p:sp>
    </p:spTree>
    <p:extLst>
      <p:ext uri="{BB962C8B-B14F-4D97-AF65-F5344CB8AC3E}">
        <p14:creationId xmlns:p14="http://schemas.microsoft.com/office/powerpoint/2010/main" val="3107954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97289" y="1419367"/>
            <a:ext cx="7820167" cy="4094328"/>
          </a:xfrm>
        </p:spPr>
        <p:txBody>
          <a:bodyPr/>
          <a:lstStyle/>
          <a:p>
            <a:r>
              <a:rPr lang="ru-RU" sz="4400" dirty="0" smtClean="0"/>
              <a:t>Выполнила авторская группа </a:t>
            </a:r>
            <a:br>
              <a:rPr lang="ru-RU" sz="4400" dirty="0" smtClean="0"/>
            </a:br>
            <a:r>
              <a:rPr lang="ru-RU" sz="4400" dirty="0" smtClean="0"/>
              <a:t>«Т.Л.Е.Н.»: </a:t>
            </a:r>
            <a:r>
              <a:rPr lang="ru-RU" sz="4400" dirty="0"/>
              <a:t/>
            </a:r>
            <a:br>
              <a:rPr lang="ru-RU" sz="4400" dirty="0"/>
            </a:br>
            <a:r>
              <a:rPr lang="ru-RU" sz="3600" dirty="0"/>
              <a:t>Парфёнова Любовь</a:t>
            </a:r>
            <a:r>
              <a:rPr lang="ru-RU" sz="3600" dirty="0" smtClean="0"/>
              <a:t/>
            </a:r>
            <a:br>
              <a:rPr lang="ru-RU" sz="3600" dirty="0" smtClean="0"/>
            </a:br>
            <a:r>
              <a:rPr lang="ru-RU" sz="3200" dirty="0" smtClean="0"/>
              <a:t>Бабийчук Анастасия </a:t>
            </a:r>
            <a:br>
              <a:rPr lang="ru-RU" sz="3200" dirty="0" smtClean="0"/>
            </a:br>
            <a:r>
              <a:rPr lang="ru-RU" sz="3200" dirty="0" smtClean="0"/>
              <a:t>Картавова Елена </a:t>
            </a:r>
            <a:br>
              <a:rPr lang="ru-RU" sz="3200" dirty="0" smtClean="0"/>
            </a:br>
            <a:r>
              <a:rPr lang="ru-RU" sz="3200" dirty="0" smtClean="0"/>
              <a:t>Коржавин Артемий </a:t>
            </a:r>
            <a:endParaRPr lang="ru-RU" sz="3600" dirty="0"/>
          </a:p>
        </p:txBody>
      </p:sp>
    </p:spTree>
    <p:extLst>
      <p:ext uri="{BB962C8B-B14F-4D97-AF65-F5344CB8AC3E}">
        <p14:creationId xmlns:p14="http://schemas.microsoft.com/office/powerpoint/2010/main" val="1773526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63" y="483990"/>
            <a:ext cx="9240671" cy="1044559"/>
          </a:xfrm>
        </p:spPr>
        <p:txBody>
          <a:bodyPr/>
          <a:lstStyle/>
          <a:p>
            <a:r>
              <a:rPr lang="ru-RU" dirty="0" smtClean="0"/>
              <a:t>Актуальность кампании:</a:t>
            </a:r>
            <a:endParaRPr lang="ru-RU" dirty="0"/>
          </a:p>
        </p:txBody>
      </p:sp>
      <p:sp>
        <p:nvSpPr>
          <p:cNvPr id="3" name="Content Placeholder 2"/>
          <p:cNvSpPr>
            <a:spLocks noGrp="1"/>
          </p:cNvSpPr>
          <p:nvPr>
            <p:ph idx="1"/>
          </p:nvPr>
        </p:nvSpPr>
        <p:spPr>
          <a:xfrm>
            <a:off x="773372" y="1473958"/>
            <a:ext cx="10645252" cy="4885899"/>
          </a:xfrm>
        </p:spPr>
        <p:txBody>
          <a:bodyPr>
            <a:noAutofit/>
          </a:bodyPr>
          <a:lstStyle/>
          <a:p>
            <a:r>
              <a:rPr lang="ru-RU" sz="2000" dirty="0" smtClean="0"/>
              <a:t>Среди молодёжи всё больше приобретает популярность течение так называемых «хипстеров». Как правило, это представители среднего класса, следующие последним модным тенденциям. Если литература – то иностранная, если классика – то получившая положительные рецензии критиков. Всё больше подростков следует моде, наивно полагая, что русская литература годится только для изучения в школе. А уж о русской классике и говорить не стоит... </a:t>
            </a:r>
          </a:p>
          <a:p>
            <a:r>
              <a:rPr lang="ru-RU" sz="2000" dirty="0" smtClean="0"/>
              <a:t>Развеять это заблуждение можно. Нужно лишь говорить с «хипстерами» и теми, кто считает себя таковыми, на их языке. А также показать, что классика может быть модной. Для этого на предлагаемом варианте логотипа мы изобразили хэштег. Наша целевая аудитория имеет аккаунты в нескольких социальных </a:t>
            </a:r>
            <a:r>
              <a:rPr lang="ru-RU" sz="2000" dirty="0" smtClean="0"/>
              <a:t>сетях </a:t>
            </a:r>
            <a:r>
              <a:rPr lang="ru-RU" sz="2000" dirty="0" smtClean="0"/>
              <a:t>и часто использует различные теги – ключевые слова, начинающиеся с хэштега. По тэгу </a:t>
            </a:r>
            <a:r>
              <a:rPr lang="en-US" sz="2000" dirty="0" smtClean="0"/>
              <a:t>#</a:t>
            </a:r>
            <a:r>
              <a:rPr lang="ru-RU" sz="2000" dirty="0" smtClean="0"/>
              <a:t>Явклассике молодёжь легко найдёт всё, касающееся нашей рекламной кампании.</a:t>
            </a:r>
          </a:p>
          <a:p>
            <a:r>
              <a:rPr lang="ru-RU" sz="2000" dirty="0" smtClean="0"/>
              <a:t>Место проведения рекламной кампании – г. Екатеринбург – было выбрано не случайно. Согласно статистике, столица Урала стоит на втором месте после Санкт-Петербурга в рейтинге самых читающих городов России.</a:t>
            </a:r>
            <a:endParaRPr lang="ru-RU" sz="2000" dirty="0"/>
          </a:p>
        </p:txBody>
      </p:sp>
    </p:spTree>
    <p:extLst>
      <p:ext uri="{BB962C8B-B14F-4D97-AF65-F5344CB8AC3E}">
        <p14:creationId xmlns:p14="http://schemas.microsoft.com/office/powerpoint/2010/main" val="1866096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128" y="914398"/>
            <a:ext cx="9601196" cy="1514903"/>
          </a:xfrm>
        </p:spPr>
        <p:txBody>
          <a:bodyPr>
            <a:normAutofit/>
          </a:bodyPr>
          <a:lstStyle/>
          <a:p>
            <a:r>
              <a:rPr lang="ru-RU" sz="3100" dirty="0" smtClean="0"/>
              <a:t>Цель кампании </a:t>
            </a:r>
            <a:r>
              <a:rPr lang="ru-RU" sz="3100" dirty="0"/>
              <a:t>- Заинтересовать целевую аудиторию (далее – ЦА) в прочтении произведений, относящихся к русской классической </a:t>
            </a:r>
            <a:r>
              <a:rPr lang="ru-RU" sz="3100" dirty="0" smtClean="0"/>
              <a:t>литературе</a:t>
            </a:r>
            <a:endParaRPr lang="ru-RU" dirty="0"/>
          </a:p>
        </p:txBody>
      </p:sp>
      <p:sp>
        <p:nvSpPr>
          <p:cNvPr id="3" name="Content Placeholder 2"/>
          <p:cNvSpPr>
            <a:spLocks noGrp="1"/>
          </p:cNvSpPr>
          <p:nvPr>
            <p:ph idx="1"/>
          </p:nvPr>
        </p:nvSpPr>
        <p:spPr>
          <a:xfrm>
            <a:off x="750628" y="2320119"/>
            <a:ext cx="10686196" cy="3555750"/>
          </a:xfrm>
        </p:spPr>
        <p:txBody>
          <a:bodyPr/>
          <a:lstStyle/>
          <a:p>
            <a:pPr marL="0" indent="0" algn="ctr">
              <a:buNone/>
            </a:pPr>
            <a:r>
              <a:rPr lang="ru-RU" sz="3100" dirty="0" smtClean="0"/>
              <a:t>Задачи, поставленные для достижения целей: </a:t>
            </a:r>
          </a:p>
          <a:p>
            <a:r>
              <a:rPr lang="ru-RU" dirty="0" smtClean="0"/>
              <a:t>Показать, что русская классика может стать </a:t>
            </a:r>
            <a:r>
              <a:rPr lang="ru-RU" dirty="0" smtClean="0"/>
              <a:t>модной </a:t>
            </a:r>
            <a:r>
              <a:rPr lang="ru-RU" dirty="0" smtClean="0"/>
              <a:t>тенденцией </a:t>
            </a:r>
          </a:p>
          <a:p>
            <a:r>
              <a:rPr lang="ru-RU" dirty="0" smtClean="0"/>
              <a:t>Посредством рекламного сообщения на носителях, составленного на языке ЦА, заинтересовать в прочтении обыгрываемых книг </a:t>
            </a:r>
          </a:p>
          <a:p>
            <a:r>
              <a:rPr lang="ru-RU" dirty="0" smtClean="0"/>
              <a:t>Сформировать имидж русской классической литературы в качестве незыблемого тренда </a:t>
            </a:r>
          </a:p>
          <a:p>
            <a:r>
              <a:rPr lang="ru-RU" dirty="0" smtClean="0"/>
              <a:t>Повысить лояльность к программным классическим произведениям</a:t>
            </a:r>
            <a:endParaRPr lang="ru-RU" dirty="0"/>
          </a:p>
        </p:txBody>
      </p:sp>
    </p:spTree>
    <p:extLst>
      <p:ext uri="{BB962C8B-B14F-4D97-AF65-F5344CB8AC3E}">
        <p14:creationId xmlns:p14="http://schemas.microsoft.com/office/powerpoint/2010/main" val="1393679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304" y="859302"/>
            <a:ext cx="9601196" cy="1303867"/>
          </a:xfrm>
        </p:spPr>
        <p:txBody>
          <a:bodyPr>
            <a:normAutofit fontScale="90000"/>
          </a:bodyPr>
          <a:lstStyle/>
          <a:p>
            <a:r>
              <a:rPr lang="ru-RU" dirty="0" smtClean="0"/>
              <a:t>Основная идея рекламной кампании – читать русскую классику модно </a:t>
            </a:r>
            <a:endParaRPr lang="ru-RU" dirty="0"/>
          </a:p>
        </p:txBody>
      </p:sp>
      <p:sp>
        <p:nvSpPr>
          <p:cNvPr id="3" name="Content Placeholder 2"/>
          <p:cNvSpPr>
            <a:spLocks noGrp="1"/>
          </p:cNvSpPr>
          <p:nvPr>
            <p:ph idx="1"/>
          </p:nvPr>
        </p:nvSpPr>
        <p:spPr>
          <a:xfrm>
            <a:off x="750628" y="2320119"/>
            <a:ext cx="10672548" cy="3842353"/>
          </a:xfrm>
        </p:spPr>
        <p:txBody>
          <a:bodyPr/>
          <a:lstStyle/>
          <a:p>
            <a:pPr marL="0" indent="0" algn="ctr">
              <a:buNone/>
            </a:pPr>
            <a:r>
              <a:rPr lang="ru-RU" sz="4000" dirty="0" smtClean="0"/>
              <a:t>Почему?</a:t>
            </a:r>
          </a:p>
          <a:p>
            <a:r>
              <a:rPr lang="ru-RU" dirty="0" smtClean="0"/>
              <a:t>Её читают не все. А способны понять так и вовсе избранные. </a:t>
            </a:r>
          </a:p>
          <a:p>
            <a:r>
              <a:rPr lang="ru-RU" dirty="0" smtClean="0"/>
              <a:t>Поднимаемые идеи экзистенциализма, невзаимной любви, одиночества и социального неравенства актуальны и сейчас.</a:t>
            </a:r>
          </a:p>
          <a:p>
            <a:r>
              <a:rPr lang="ru-RU" dirty="0" smtClean="0"/>
              <a:t>В русской классической литературе можно найти массу примеров, когда герои восставали против массового общества, общества потребления (против которого так лютуют хипстеры, как это не странно)</a:t>
            </a:r>
            <a:endParaRPr lang="ru-RU" dirty="0"/>
          </a:p>
        </p:txBody>
      </p:sp>
    </p:spTree>
    <p:extLst>
      <p:ext uri="{BB962C8B-B14F-4D97-AF65-F5344CB8AC3E}">
        <p14:creationId xmlns:p14="http://schemas.microsoft.com/office/powerpoint/2010/main" val="3942516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091" y="545404"/>
            <a:ext cx="9601196" cy="860316"/>
          </a:xfrm>
        </p:spPr>
        <p:txBody>
          <a:bodyPr/>
          <a:lstStyle/>
          <a:p>
            <a:r>
              <a:rPr lang="ru-RU" dirty="0" smtClean="0"/>
              <a:t>Стратегия рекламной кампании:</a:t>
            </a:r>
            <a:endParaRPr lang="ru-RU" dirty="0"/>
          </a:p>
        </p:txBody>
      </p:sp>
      <p:sp>
        <p:nvSpPr>
          <p:cNvPr id="3" name="Content Placeholder 2"/>
          <p:cNvSpPr>
            <a:spLocks noGrp="1"/>
          </p:cNvSpPr>
          <p:nvPr>
            <p:ph idx="1"/>
          </p:nvPr>
        </p:nvSpPr>
        <p:spPr>
          <a:xfrm>
            <a:off x="718781" y="1603614"/>
            <a:ext cx="10881816" cy="4647062"/>
          </a:xfrm>
        </p:spPr>
        <p:txBody>
          <a:bodyPr>
            <a:normAutofit fontScale="25000" lnSpcReduction="20000"/>
          </a:bodyPr>
          <a:lstStyle/>
          <a:p>
            <a:pPr marL="0" indent="0" algn="ctr">
              <a:buNone/>
            </a:pPr>
            <a:r>
              <a:rPr lang="ru-RU" sz="8000" dirty="0" smtClean="0"/>
              <a:t>Этап 1. Наружная реклама </a:t>
            </a:r>
          </a:p>
          <a:p>
            <a:pPr marL="0" indent="0" algn="ctr">
              <a:buNone/>
            </a:pPr>
            <a:r>
              <a:rPr lang="ru-RU" sz="8000" dirty="0" smtClean="0"/>
              <a:t>Размещение билбордов и ситилайтов (ул. Ленина, Малышева, Вайнера, 8 Марта, Мира). </a:t>
            </a:r>
          </a:p>
          <a:p>
            <a:pPr marL="0" indent="0" algn="ctr">
              <a:buNone/>
            </a:pPr>
            <a:endParaRPr lang="ru-RU" sz="7200" dirty="0" smtClean="0"/>
          </a:p>
          <a:p>
            <a:r>
              <a:rPr lang="ru-RU" sz="7200" dirty="0" smtClean="0"/>
              <a:t>Главная улица столицы Урала – проспект Ленина – имеет протяжённость 4,6 км. Она пересекает 4 административных района, на ней располагаются театры, музеи, киностудия и 8 учебных заведений. </a:t>
            </a:r>
          </a:p>
          <a:p>
            <a:r>
              <a:rPr lang="ru-RU" sz="7200" dirty="0" smtClean="0"/>
              <a:t>Улица Вайнера – основное место прогулок екатеринбуржцев. Ситилайт с рекламным собщением абсолютно точно не останется незамеченным.</a:t>
            </a:r>
          </a:p>
          <a:p>
            <a:r>
              <a:rPr lang="ru-RU" sz="7200" dirty="0" smtClean="0"/>
              <a:t>Улица 8 Марта имеет занимает 6,5 км. Она соединяет три административных района. На ней расположен главный магазин модников Екатеринбурга – торгово-развлекательный центр «Гринвич».</a:t>
            </a:r>
            <a:r>
              <a:rPr lang="en-US" sz="7200" dirty="0" smtClean="0"/>
              <a:t> </a:t>
            </a:r>
          </a:p>
          <a:p>
            <a:r>
              <a:rPr lang="ru-RU" sz="7200" dirty="0" smtClean="0"/>
              <a:t>Улица Малышева – занимает 5,77 км. Проходит через четыре района города, из них три – живые.</a:t>
            </a:r>
          </a:p>
          <a:p>
            <a:r>
              <a:rPr lang="ru-RU" sz="7200" dirty="0" smtClean="0"/>
              <a:t>Улица Мира занимает 2,2 километра. На этой улице расположен главный корпус престижного университета Урала – Уральского Федерального Университета. </a:t>
            </a:r>
            <a:r>
              <a:rPr lang="ru-RU" sz="7200" dirty="0"/>
              <a:t>Помимо этого, на этой улице есть ещё три учебных заведения - Екатеринбургское суворовское военное училище, институт УрО </a:t>
            </a:r>
            <a:r>
              <a:rPr lang="ru-RU" sz="7200" dirty="0" smtClean="0"/>
              <a:t>РАН, </a:t>
            </a:r>
            <a:r>
              <a:rPr lang="ru-RU" sz="7200" dirty="0"/>
              <a:t>Уральский институт Государственной противопожарной службы МЧС </a:t>
            </a:r>
            <a:r>
              <a:rPr lang="ru-RU" sz="7200" dirty="0" smtClean="0"/>
              <a:t>России. А значит, там бывает наша целевая аудитория.</a:t>
            </a:r>
          </a:p>
          <a:p>
            <a:pPr marL="0" indent="0">
              <a:buNone/>
            </a:pPr>
            <a:endParaRPr lang="ru-RU" dirty="0" smtClean="0"/>
          </a:p>
          <a:p>
            <a:pPr marL="0" indent="0">
              <a:buNone/>
            </a:pPr>
            <a:endParaRPr lang="ru-RU" dirty="0"/>
          </a:p>
        </p:txBody>
      </p:sp>
    </p:spTree>
    <p:extLst>
      <p:ext uri="{BB962C8B-B14F-4D97-AF65-F5344CB8AC3E}">
        <p14:creationId xmlns:p14="http://schemas.microsoft.com/office/powerpoint/2010/main" val="3323240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Пример размещения наружной рекламы на билборде (ул. </a:t>
            </a:r>
            <a:r>
              <a:rPr lang="ru-RU" smtClean="0"/>
              <a:t>Мира)</a:t>
            </a:r>
            <a:endParaRPr lang="ru-R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13200" y="2429301"/>
            <a:ext cx="5095165" cy="3821374"/>
          </a:xfrm>
        </p:spPr>
      </p:pic>
    </p:spTree>
    <p:extLst>
      <p:ext uri="{BB962C8B-B14F-4D97-AF65-F5344CB8AC3E}">
        <p14:creationId xmlns:p14="http://schemas.microsoft.com/office/powerpoint/2010/main" val="1369778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44" y="600501"/>
            <a:ext cx="6059607" cy="2292824"/>
          </a:xfrm>
        </p:spPr>
        <p:txBody>
          <a:bodyPr>
            <a:noAutofit/>
          </a:bodyPr>
          <a:lstStyle/>
          <a:p>
            <a:r>
              <a:rPr lang="ru-RU" sz="3200" dirty="0"/>
              <a:t>Этап 2. Запуск рекламного баннера в социальных сетях </a:t>
            </a:r>
            <a:br>
              <a:rPr lang="ru-RU" sz="3200" dirty="0"/>
            </a:br>
            <a:r>
              <a:rPr lang="ru-RU" sz="3200" dirty="0"/>
              <a:t>(через неделю после первого этапа</a:t>
            </a:r>
            <a:r>
              <a:rPr lang="ru-RU" sz="3200" dirty="0" smtClean="0"/>
              <a:t>)</a:t>
            </a:r>
            <a:endParaRPr lang="ru-RU" sz="32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80552" y="983190"/>
            <a:ext cx="4046170" cy="4892675"/>
          </a:xfrm>
        </p:spPr>
      </p:pic>
      <p:sp>
        <p:nvSpPr>
          <p:cNvPr id="4" name="Text Placeholder 3"/>
          <p:cNvSpPr>
            <a:spLocks noGrp="1"/>
          </p:cNvSpPr>
          <p:nvPr>
            <p:ph type="body" sz="half" idx="2"/>
          </p:nvPr>
        </p:nvSpPr>
        <p:spPr>
          <a:xfrm>
            <a:off x="641444" y="2893325"/>
            <a:ext cx="5964072" cy="3384645"/>
          </a:xfrm>
        </p:spPr>
        <p:txBody>
          <a:bodyPr>
            <a:noAutofit/>
          </a:bodyPr>
          <a:lstStyle/>
          <a:p>
            <a:r>
              <a:rPr lang="ru-RU" sz="1800" dirty="0"/>
              <a:t>Социальные сети особенно любимы нашей целевой аудиторией. Для размещения данного баннера мы предлагаем такие площадки, как ВКонтакте и Фэйсбук. Целевые аудитории данных сайтов совпадают с нашей. </a:t>
            </a:r>
            <a:r>
              <a:rPr lang="ru-RU" sz="1800" dirty="0" smtClean="0"/>
              <a:t> А по тегу </a:t>
            </a:r>
            <a:r>
              <a:rPr lang="en-US" sz="1800" dirty="0" smtClean="0"/>
              <a:t>#</a:t>
            </a:r>
            <a:r>
              <a:rPr lang="ru-RU" sz="1800" dirty="0" smtClean="0"/>
              <a:t>Явклассике будет проще отслеживать реакцию целевой аудитории на проводимую рекламную кампанию. </a:t>
            </a:r>
          </a:p>
          <a:p>
            <a:r>
              <a:rPr lang="ru-RU" sz="1800" dirty="0" smtClean="0"/>
              <a:t>Данный баннер, несомненно, будет актуальным и привлечёт внимание подростков. Совсем недавно Интернет взорвала фотография платья. Споры о том, какого же оно цвета, не утихали на протяжении нескольких недель. Напоминая об этом, мы интригуем ЦА.</a:t>
            </a:r>
            <a:endParaRPr lang="ru-RU" sz="1800" dirty="0"/>
          </a:p>
        </p:txBody>
      </p:sp>
    </p:spTree>
    <p:extLst>
      <p:ext uri="{BB962C8B-B14F-4D97-AF65-F5344CB8AC3E}">
        <p14:creationId xmlns:p14="http://schemas.microsoft.com/office/powerpoint/2010/main" val="874163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149" y="614149"/>
            <a:ext cx="10972799" cy="1815152"/>
          </a:xfrm>
        </p:spPr>
        <p:txBody>
          <a:bodyPr>
            <a:normAutofit/>
          </a:bodyPr>
          <a:lstStyle/>
          <a:p>
            <a:r>
              <a:rPr lang="ru-RU" sz="3600" dirty="0"/>
              <a:t>Этап 3. Конкурс на лучшее селфи в </a:t>
            </a:r>
            <a:r>
              <a:rPr lang="ru-RU" sz="3600" dirty="0" smtClean="0"/>
              <a:t>образе героя русской классической литературы в </a:t>
            </a:r>
            <a:r>
              <a:rPr lang="ru-RU" sz="3600" dirty="0"/>
              <a:t>социальной сети Instagram (одновременно с этапом 2</a:t>
            </a:r>
            <a:r>
              <a:rPr lang="ru-RU" sz="3600" dirty="0" smtClean="0"/>
              <a:t>)</a:t>
            </a:r>
            <a:endParaRPr lang="ru-RU" sz="3600" dirty="0"/>
          </a:p>
        </p:txBody>
      </p:sp>
      <p:sp>
        <p:nvSpPr>
          <p:cNvPr id="3" name="Content Placeholder 2"/>
          <p:cNvSpPr>
            <a:spLocks noGrp="1"/>
          </p:cNvSpPr>
          <p:nvPr>
            <p:ph idx="1"/>
          </p:nvPr>
        </p:nvSpPr>
        <p:spPr>
          <a:xfrm>
            <a:off x="750626" y="2429301"/>
            <a:ext cx="10658901" cy="3794078"/>
          </a:xfrm>
        </p:spPr>
        <p:txBody>
          <a:bodyPr>
            <a:normAutofit/>
          </a:bodyPr>
          <a:lstStyle/>
          <a:p>
            <a:r>
              <a:rPr lang="ru-RU" sz="2000" dirty="0" smtClean="0"/>
              <a:t>Обычный автопортрет? Слишком просто! В моде сейчас селфи – запечатление самого себя на камеру, иногда с помощью зеркала. Снимок имеет характерный ракурс – угловой, чуть выше или ниже головы. </a:t>
            </a:r>
          </a:p>
          <a:p>
            <a:r>
              <a:rPr lang="ru-RU" sz="2000" dirty="0" smtClean="0"/>
              <a:t>Вряд ли в Интернете можно найти соц.сеть, в которой содержится больше «себяшек», чем в Инстаграмме. Но простое селфи уже не интересно. А вот селфи в образе героя руской классической литературы – это уже что-то новое. </a:t>
            </a:r>
          </a:p>
          <a:p>
            <a:r>
              <a:rPr lang="ru-RU" sz="2000" dirty="0" smtClean="0"/>
              <a:t>Победитель получит сертификат на профессиональную фотосессию в образе по желанию победителя.</a:t>
            </a:r>
          </a:p>
          <a:p>
            <a:r>
              <a:rPr lang="ru-RU" sz="2000" dirty="0" smtClean="0"/>
              <a:t>А также, помимо фотосессии – собрание сочинений одного из русских классиков (по выбору победителя)</a:t>
            </a:r>
            <a:endParaRPr lang="ru-RU" sz="2000" dirty="0"/>
          </a:p>
        </p:txBody>
      </p:sp>
    </p:spTree>
    <p:extLst>
      <p:ext uri="{BB962C8B-B14F-4D97-AF65-F5344CB8AC3E}">
        <p14:creationId xmlns:p14="http://schemas.microsoft.com/office/powerpoint/2010/main" val="185379548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603</TotalTime>
  <Words>1582</Words>
  <Application>Microsoft Office PowerPoint</Application>
  <PresentationFormat>Widescreen</PresentationFormat>
  <Paragraphs>76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Courier New</vt:lpstr>
      <vt:lpstr>Garamond</vt:lpstr>
      <vt:lpstr>Organic</vt:lpstr>
      <vt:lpstr>Рекламная кампания, посвящённая Году литературы – 2015  «#Явклассике»</vt:lpstr>
      <vt:lpstr>Выполнила авторская группа  «Т.Л.Е.Н.»:  Парфёнова Любовь Бабийчук Анастасия  Картавова Елена  Коржавин Артемий </vt:lpstr>
      <vt:lpstr>Актуальность кампании:</vt:lpstr>
      <vt:lpstr>Цель кампании - Заинтересовать целевую аудиторию (далее – ЦА) в прочтении произведений, относящихся к русской классической литературе</vt:lpstr>
      <vt:lpstr>Основная идея рекламной кампании – читать русскую классику модно </vt:lpstr>
      <vt:lpstr>Стратегия рекламной кампании:</vt:lpstr>
      <vt:lpstr>Пример размещения наружной рекламы на билборде (ул. Мира)</vt:lpstr>
      <vt:lpstr>Этап 2. Запуск рекламного баннера в социальных сетях  (через неделю после первого этапа)</vt:lpstr>
      <vt:lpstr>Этап 3. Конкурс на лучшее селфи в образе героя русской классической литературы в социальной сети Instagram (одновременно с этапом 2)</vt:lpstr>
      <vt:lpstr>Этап 4. Создание официального сайта, конкурс фанфикшна  (одновременно с этапом 2)</vt:lpstr>
      <vt:lpstr>Этап 5. Раздача листовок и брошюр  (через неделю после этапа 3)</vt:lpstr>
      <vt:lpstr>Этап 6. Заключительный. Промостенды в крупных ТЦ Екатеринбурга (через два месяца после начала рекламной кампании)</vt:lpstr>
      <vt:lpstr>Целевая аудитория проекта:</vt:lpstr>
      <vt:lpstr>Сроки реализации кампании:</vt:lpstr>
      <vt:lpstr>Ожидаемые результаты и социальный эффект от реализации кампании:</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Рекламная кампания, посвящённая Году Литературы – 2015  «#Явклассике»</dc:title>
  <dc:creator>Strange.Cactus</dc:creator>
  <cp:lastModifiedBy>Strange.Cactus</cp:lastModifiedBy>
  <cp:revision>59</cp:revision>
  <dcterms:created xsi:type="dcterms:W3CDTF">2015-04-04T12:15:02Z</dcterms:created>
  <dcterms:modified xsi:type="dcterms:W3CDTF">2015-04-06T10:02:03Z</dcterms:modified>
</cp:coreProperties>
</file>