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D2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104332862532508"/>
          <c:y val="8.4768954538476424E-2"/>
          <c:w val="0.72398940114503507"/>
          <c:h val="0.830462090923047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2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006666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Ройзман Е.В.</c:v>
                </c:pt>
                <c:pt idx="1">
                  <c:v>Куйвашев Е.В.</c:v>
                </c:pt>
                <c:pt idx="2">
                  <c:v>Холманских И.Р.</c:v>
                </c:pt>
                <c:pt idx="3">
                  <c:v>Ельцин Б.Н.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52</c:v>
                </c:pt>
                <c:pt idx="1">
                  <c:v>10</c:v>
                </c:pt>
                <c:pt idx="2">
                  <c:v>13</c:v>
                </c:pt>
                <c:pt idx="3">
                  <c:v>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337472"/>
        <c:axId val="95553408"/>
      </c:barChart>
      <c:catAx>
        <c:axId val="31337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006666"/>
                </a:solidFill>
              </a:defRPr>
            </a:pPr>
            <a:endParaRPr lang="ru-RU"/>
          </a:p>
        </c:txPr>
        <c:crossAx val="95553408"/>
        <c:crosses val="autoZero"/>
        <c:auto val="1"/>
        <c:lblAlgn val="ctr"/>
        <c:lblOffset val="100"/>
        <c:noMultiLvlLbl val="0"/>
      </c:catAx>
      <c:valAx>
        <c:axId val="95553408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3133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2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Плотинка</c:v>
                </c:pt>
                <c:pt idx="1">
                  <c:v>Цирк</c:v>
                </c:pt>
                <c:pt idx="2">
                  <c:v>Стела Европа-Азия</c:v>
                </c:pt>
                <c:pt idx="3">
                  <c:v>Деловой квартал</c:v>
                </c:pt>
                <c:pt idx="4">
                  <c:v>Ельцин-центр</c:v>
                </c:pt>
                <c:pt idx="5">
                  <c:v>Другое</c:v>
                </c:pt>
              </c:strCache>
            </c:strRef>
          </c:cat>
          <c:val>
            <c:numRef>
              <c:f>Лист1!$B$2:$B$7</c:f>
              <c:numCache>
                <c:formatCode>0</c:formatCode>
                <c:ptCount val="6"/>
                <c:pt idx="0">
                  <c:v>20</c:v>
                </c:pt>
                <c:pt idx="1">
                  <c:v>9</c:v>
                </c:pt>
                <c:pt idx="2">
                  <c:v>14</c:v>
                </c:pt>
                <c:pt idx="3">
                  <c:v>30</c:v>
                </c:pt>
                <c:pt idx="4">
                  <c:v>21</c:v>
                </c:pt>
                <c:pt idx="5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306112"/>
        <c:axId val="31308800"/>
      </c:barChart>
      <c:catAx>
        <c:axId val="31306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308800"/>
        <c:crosses val="autoZero"/>
        <c:auto val="1"/>
        <c:lblAlgn val="ctr"/>
        <c:lblOffset val="100"/>
        <c:noMultiLvlLbl val="0"/>
      </c:catAx>
      <c:valAx>
        <c:axId val="31308800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3130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319907858713584"/>
          <c:y val="0.15055127337757293"/>
          <c:w val="0.68966457534552061"/>
          <c:h val="0.7634194275495281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2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Глава города</c:v>
                </c:pt>
                <c:pt idx="1">
                  <c:v>Деловой квартал</c:v>
                </c:pt>
                <c:pt idx="2">
                  <c:v>Стела Европа-Азия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98</c:v>
                </c:pt>
                <c:pt idx="1">
                  <c:v>65</c:v>
                </c:pt>
                <c:pt idx="2">
                  <c:v>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911936"/>
        <c:axId val="31914624"/>
      </c:barChart>
      <c:catAx>
        <c:axId val="3191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1914624"/>
        <c:crosses val="autoZero"/>
        <c:auto val="1"/>
        <c:lblAlgn val="ctr"/>
        <c:lblOffset val="100"/>
        <c:noMultiLvlLbl val="0"/>
      </c:catAx>
      <c:valAx>
        <c:axId val="3191462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31911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583685113666"/>
          <c:y val="0.11266451143556287"/>
          <c:w val="0.27181099930361602"/>
          <c:h val="0.8545872576823874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4.3959609215514731E-3"/>
                  <c:y val="6.57720909886264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супер</c:v>
                </c:pt>
                <c:pt idx="1">
                  <c:v>хорошее</c:v>
                </c:pt>
                <c:pt idx="2">
                  <c:v>не привлекательно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821889508920914"/>
          <c:y val="0.2096790884228299"/>
          <c:w val="0.32388323855351414"/>
          <c:h val="0.507228971908079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66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2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Деловой квартал / составляющие</c:v>
                </c:pt>
                <c:pt idx="1">
                  <c:v>Стела Европа-Азия</c:v>
                </c:pt>
                <c:pt idx="2">
                  <c:v>Мэр города Е.В.Ройзман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28</c:v>
                </c:pt>
                <c:pt idx="2">
                  <c:v>52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8293248"/>
        <c:axId val="58316672"/>
      </c:barChart>
      <c:catAx>
        <c:axId val="5829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316672"/>
        <c:crosses val="autoZero"/>
        <c:auto val="1"/>
        <c:lblAlgn val="ctr"/>
        <c:lblOffset val="100"/>
        <c:noMultiLvlLbl val="0"/>
      </c:catAx>
      <c:valAx>
        <c:axId val="58316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2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2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Деловой город</c:v>
                </c:pt>
                <c:pt idx="1">
                  <c:v>Город международного значения</c:v>
                </c:pt>
                <c:pt idx="2">
                  <c:v>Финансово-экономический центр </c:v>
                </c:pt>
                <c:pt idx="3">
                  <c:v>Город будущего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24</c:v>
                </c:pt>
                <c:pt idx="2">
                  <c:v>36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8667392"/>
        <c:axId val="58670080"/>
      </c:barChart>
      <c:catAx>
        <c:axId val="58667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666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70080"/>
        <c:crosses val="autoZero"/>
        <c:auto val="1"/>
        <c:lblAlgn val="ctr"/>
        <c:lblOffset val="100"/>
        <c:noMultiLvlLbl val="0"/>
      </c:catAx>
      <c:valAx>
        <c:axId val="58670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66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1255648706383E-2"/>
          <c:y val="5.293513083230382E-2"/>
          <c:w val="0.43771572238119161"/>
          <c:h val="0.892933144534747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Все правильно</c:v>
                </c:pt>
                <c:pt idx="1">
                  <c:v>Логотип лишний</c:v>
                </c:pt>
                <c:pt idx="2">
                  <c:v>Недопустимое использование</c:v>
                </c:pt>
                <c:pt idx="3">
                  <c:v>Странное расположение города за лесом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</c:v>
                </c:pt>
                <c:pt idx="1">
                  <c:v>7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508340754080996"/>
          <c:y val="0.18273847232651119"/>
          <c:w val="0.53289469855135363"/>
          <c:h val="0.6227548442336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6666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rgbClr val="006666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4348031934601331E-2"/>
          <c:w val="0.96559290420764055"/>
          <c:h val="0.670971990096459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2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Ельцин-центр</c:v>
                </c:pt>
                <c:pt idx="1">
                  <c:v>Стела Европа-Азия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45</c:v>
                </c:pt>
                <c:pt idx="2">
                  <c:v>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978688"/>
        <c:axId val="82985728"/>
      </c:barChart>
      <c:catAx>
        <c:axId val="829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2985728"/>
        <c:crosses val="autoZero"/>
        <c:auto val="1"/>
        <c:lblAlgn val="ctr"/>
        <c:lblOffset val="100"/>
        <c:noMultiLvlLbl val="0"/>
      </c:catAx>
      <c:valAx>
        <c:axId val="82985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297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6666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814452588159765"/>
          <c:y val="5.0344638340062836E-2"/>
          <c:w val="0.47652405002261133"/>
          <c:h val="0.87693532850206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6666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Изделия из малахита</c:v>
                </c:pt>
                <c:pt idx="1">
                  <c:v>Статуэтка Европа-Азия</c:v>
                </c:pt>
                <c:pt idx="2">
                  <c:v>Магнит с изображением панорамы города</c:v>
                </c:pt>
                <c:pt idx="3">
                  <c:v>Магнит с деловой направленностью</c:v>
                </c:pt>
                <c:pt idx="4">
                  <c:v>Драгоценные камни</c:v>
                </c:pt>
                <c:pt idx="5">
                  <c:v>Уральские продукты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15</c:v>
                </c:pt>
                <c:pt idx="1">
                  <c:v>24</c:v>
                </c:pt>
                <c:pt idx="2">
                  <c:v>15</c:v>
                </c:pt>
                <c:pt idx="3">
                  <c:v>31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2996224"/>
        <c:axId val="83015552"/>
      </c:barChart>
      <c:catAx>
        <c:axId val="82996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66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015552"/>
        <c:crosses val="autoZero"/>
        <c:auto val="1"/>
        <c:lblAlgn val="ctr"/>
        <c:lblOffset val="100"/>
        <c:noMultiLvlLbl val="0"/>
      </c:catAx>
      <c:valAx>
        <c:axId val="83015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99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43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87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7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7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4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45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0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56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1C00-0116-4036-9850-A341B40AD163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A592A-7503-4059-A5D3-301FE4313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9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52764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СУВЕНИРНОГО ПРОДУКТА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32637" y="4063199"/>
            <a:ext cx="512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400"/>
              </a:spcBef>
              <a:spcAft>
                <a:spcPts val="0"/>
              </a:spcAft>
            </a:pPr>
            <a:r>
              <a:rPr lang="ru-RU" sz="2400" b="1" kern="0" dirty="0" err="1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Бочарникова</a:t>
            </a:r>
            <a:r>
              <a:rPr lang="ru-RU" sz="2400" b="1" kern="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Елена Владимировна</a:t>
            </a:r>
            <a:endParaRPr lang="ru-RU" sz="2400" b="1" kern="0" dirty="0">
              <a:solidFill>
                <a:srgbClr val="00666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1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исследования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50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–конкретизация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86525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Правильность одновременного использования образа мэра и других объектов</a:t>
            </a:r>
            <a:endParaRPr lang="ru-RU" sz="2400" dirty="0">
              <a:solidFill>
                <a:srgbClr val="006666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96395336"/>
              </p:ext>
            </p:extLst>
          </p:nvPr>
        </p:nvGraphicFramePr>
        <p:xfrm>
          <a:off x="1285164" y="2600362"/>
          <a:ext cx="9621672" cy="332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4717" y="931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8415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исследования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50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–креативность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27659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 символа Екатеринбурга как международной Евразийской столицы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3838749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Желаемый сувенир из города Екатеринбурга</a:t>
            </a:r>
            <a:endParaRPr lang="ru-RU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69603386"/>
              </p:ext>
            </p:extLst>
          </p:nvPr>
        </p:nvGraphicFramePr>
        <p:xfrm>
          <a:off x="2035791" y="1755944"/>
          <a:ext cx="8120418" cy="1806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49736686"/>
              </p:ext>
            </p:extLst>
          </p:nvPr>
        </p:nvGraphicFramePr>
        <p:xfrm>
          <a:off x="1331794" y="4300414"/>
          <a:ext cx="9528411" cy="227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717" y="931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347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Дизайнпроектирование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50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мудборда </a:t>
            </a:r>
          </a:p>
        </p:txBody>
      </p:sp>
      <p:pic>
        <p:nvPicPr>
          <p:cNvPr id="4" name="Рисунок 3" descr="C:\Users\HP\Desktop\мудборд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96" y="1304766"/>
            <a:ext cx="5145301" cy="5205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717" y="9316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865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Дизайнпроектирование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50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прототипа  </a:t>
            </a:r>
          </a:p>
        </p:txBody>
      </p:sp>
      <p:pic>
        <p:nvPicPr>
          <p:cNvPr id="4" name="Рисунок 3" descr="C:\Users\Asus-x551\Desktop\УрГПУ\Госы\магнитик\прототип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570" y="1277469"/>
            <a:ext cx="5704859" cy="53962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717" y="9316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439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Дизайнпроектирование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50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макета</a:t>
            </a:r>
          </a:p>
        </p:txBody>
      </p:sp>
      <p:pic>
        <p:nvPicPr>
          <p:cNvPr id="4" name="Рисунок 3" descr="C:\Users\Asus-x551\Desktop\УрГПУ\Госы\магнитик\работа копи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58" y="1263822"/>
            <a:ext cx="5254483" cy="53486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4717" y="931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696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сувенирного магнита 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897" y="1005782"/>
            <a:ext cx="7418205" cy="52721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717" y="931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242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Предпроектный</a:t>
            </a:r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анализ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0889" y="1436765"/>
            <a:ext cx="111502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имиджа Главы международной Евразийской столицы - Председателя Екатеринбургской городской Думы  </a:t>
            </a:r>
            <a:r>
              <a:rPr lang="ru-RU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Е.В.Ройзмана</a:t>
            </a: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продвижение Главы города.</a:t>
            </a:r>
          </a:p>
          <a:p>
            <a:endParaRPr lang="ru-RU" sz="2400" dirty="0" smtClean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сувенирной продукции целевой аудитории.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узнаваемости главы города среди иностранных бизнес-партнеров и иностранных студентов, обучающихся в ВУЗах города.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города на международном уровне.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717" y="9316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384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Предпроектный</a:t>
            </a:r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анализ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841" y="1116127"/>
            <a:ext cx="7424382" cy="274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300" u="sng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Бизнес-партнеры</a:t>
            </a:r>
            <a: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от 30 до 65 лет, преимущественно мужчины, семейное положение, как и религия не имеет значения, иностранцы, высокий достаток (доход), </a:t>
            </a:r>
            <a:b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деловой образ жизни, финансовые мотивы, </a:t>
            </a:r>
            <a:b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Екатеринбурга как места расположения бизнеса, офиса или филиала своей компании.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5773" y="3507252"/>
            <a:ext cx="6974005" cy="3121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0"/>
              </a:spcAft>
            </a:pPr>
            <a:r>
              <a:rPr lang="ru-RU" sz="2300" u="sng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Иностранные студенты</a:t>
            </a:r>
            <a: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 algn="r">
              <a:lnSpc>
                <a:spcPct val="107000"/>
              </a:lnSpc>
              <a:spcAft>
                <a:spcPts val="0"/>
              </a:spcAft>
            </a:pPr>
            <a: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от 18 до 35 лет, пол не имеет значение, </a:t>
            </a:r>
            <a:b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преимущественно незамужние и неженатые молодые люди, допустима любая религия, иностранцы, средний или высокий достаток (в семье), </a:t>
            </a:r>
            <a:b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свободный активный образ жизни, </a:t>
            </a:r>
            <a:b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рассмотрение Екатеринбурга как места для дальнейшего проживания, работы, старта бизнеса.</a:t>
            </a:r>
            <a:endParaRPr lang="ru-RU" sz="2300" dirty="0">
              <a:solidFill>
                <a:srgbClr val="0066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3378" y="645068"/>
            <a:ext cx="5105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Существующая и потенциальная ЦА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7777" y="1641715"/>
            <a:ext cx="2256723" cy="1692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1533" y="4127919"/>
            <a:ext cx="3004240" cy="22326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717" y="9316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909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Предпроектный</a:t>
            </a:r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анализ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0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сувенирной продукции, даримой коллегами своим иностранным партнерам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0836"/>
              </p:ext>
            </p:extLst>
          </p:nvPr>
        </p:nvGraphicFramePr>
        <p:xfrm>
          <a:off x="657368" y="1429350"/>
          <a:ext cx="10877264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3133"/>
                <a:gridCol w="2156346"/>
                <a:gridCol w="2248469"/>
                <a:gridCol w="27193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i="1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Представители власти и местного самоуправления</a:t>
                      </a:r>
                      <a:endParaRPr lang="ru-RU" sz="2200" i="1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i="1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Даримая сувенирная продукция</a:t>
                      </a:r>
                      <a:endParaRPr lang="ru-RU" sz="2200" i="1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i="1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 применения</a:t>
                      </a:r>
                      <a:endParaRPr lang="ru-RU" sz="2200" i="1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i="1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Ассоциации с городом</a:t>
                      </a:r>
                    </a:p>
                    <a:p>
                      <a:pPr algn="ctr"/>
                      <a:r>
                        <a:rPr lang="ru-RU" sz="2200" i="1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Екатеринбургом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b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</a:t>
                      </a:r>
                      <a:r>
                        <a:rPr lang="ru-RU" sz="2200" baseline="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Екатеринбурга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международных и внешнеэкономических связей Свердловской области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Настольный набор </a:t>
                      </a:r>
                      <a:b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малахита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Столица </a:t>
                      </a:r>
                      <a:b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каменного пояса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</a:t>
                      </a:r>
                      <a:b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инвестиций и развития Свердловской области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статуэтки «стела </a:t>
                      </a:r>
                      <a:b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Европа-Азия»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Низкая, средняя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Евразийский город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Уральская торгово-промышленная палата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rgbClr val="0066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200" dirty="0">
                        <a:solidFill>
                          <a:srgbClr val="0066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717" y="9316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411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Дизайнпроектирование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967" y="2121442"/>
            <a:ext cx="111820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10000" algn="just">
              <a:spcAft>
                <a:spcPts val="0"/>
              </a:spcAft>
            </a:pPr>
            <a:r>
              <a:rPr lang="ru-RU" sz="2200" b="1" dirty="0" smtClean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Екатеринбург</a:t>
            </a:r>
            <a:r>
              <a:rPr lang="ru-RU" sz="2200" dirty="0" smtClean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имеет возможность обрести неформальный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статус Евразийской столицы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Привлекаемую аудиторию составляют иностранные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бизнес-партнеры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студенты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обучающиеся в ВУЗах города, планирующие начать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бизнес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открыть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офис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или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филиал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своей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компании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Екатеринбурге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Им важно внимание власти. В рамках проведения специальных мероприятий с участием Главы города и целевой аудиторией, планируется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вручение сувенирного магнита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Данный шаг позволяет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сохранить положительные впечатления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 встречи и является решением одной из задач по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 международного имиджа</a:t>
            </a:r>
            <a:r>
              <a:rPr lang="ru-RU" sz="2200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города </a:t>
            </a:r>
            <a:r>
              <a:rPr lang="ru-RU" sz="22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Екатеринбурга как Евразийской столицы. </a:t>
            </a:r>
            <a:endParaRPr lang="ru-RU" sz="2200" b="1" dirty="0">
              <a:solidFill>
                <a:srgbClr val="0066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50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концепции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717" y="9316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039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исследования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9767" y="2470120"/>
            <a:ext cx="106712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 100 человек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иностранных студента, обучающихся в </a:t>
            </a:r>
            <a:r>
              <a:rPr lang="ru-RU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УрФО</a:t>
            </a: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УрГПУ</a:t>
            </a: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УрГЭУ</a:t>
            </a: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-СИНХ.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иностранных бизнесменов (из Англии, Ирландии, Германии, Китая, США, Южной Африки, Бразилии, Индии), планирующих открыть представительство своего бизнеса или филиал в Екатеринбурге.</a:t>
            </a:r>
            <a:endParaRPr lang="ru-RU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17" y="93162"/>
            <a:ext cx="431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951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исследования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50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- актуализация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2038" y="1202463"/>
            <a:ext cx="7134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Знание представителей власти города Екатеринбурга</a:t>
            </a:r>
            <a:endParaRPr lang="ru-RU" sz="2400" dirty="0">
              <a:solidFill>
                <a:srgbClr val="0066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99978596"/>
              </p:ext>
            </p:extLst>
          </p:nvPr>
        </p:nvGraphicFramePr>
        <p:xfrm>
          <a:off x="2026692" y="1664128"/>
          <a:ext cx="8138615" cy="164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44561" y="3638699"/>
            <a:ext cx="742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достопримечательностей города Екатеринбурга</a:t>
            </a:r>
            <a:endParaRPr lang="ru-RU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31910578"/>
              </p:ext>
            </p:extLst>
          </p:nvPr>
        </p:nvGraphicFramePr>
        <p:xfrm>
          <a:off x="1719618" y="4257487"/>
          <a:ext cx="8666327" cy="230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4717" y="931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316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исследования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50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–конкретизация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96" y="1399121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Узнавание изображенной личности и достопримечательностей</a:t>
            </a:r>
            <a:endParaRPr lang="ru-RU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58041011"/>
              </p:ext>
            </p:extLst>
          </p:nvPr>
        </p:nvGraphicFramePr>
        <p:xfrm>
          <a:off x="2028964" y="1945306"/>
          <a:ext cx="8152263" cy="1180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2205407"/>
              </p:ext>
            </p:extLst>
          </p:nvPr>
        </p:nvGraphicFramePr>
        <p:xfrm>
          <a:off x="2028965" y="3957851"/>
          <a:ext cx="8081748" cy="257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838202" y="3496186"/>
            <a:ext cx="4515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Привлекательность изображения</a:t>
            </a:r>
            <a:endParaRPr lang="ru-RU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717" y="931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782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088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исследования </a:t>
            </a:r>
            <a:endParaRPr lang="ru-RU" sz="2800" b="1" dirty="0">
              <a:solidFill>
                <a:srgbClr val="0066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506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–конкретизация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98" y="1410852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Конкретизация привлекательности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6539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Ассоциации с городом Екатеринбургом при просмотре изображения</a:t>
            </a:r>
            <a:endParaRPr lang="ru-RU" sz="2400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68225276"/>
              </p:ext>
            </p:extLst>
          </p:nvPr>
        </p:nvGraphicFramePr>
        <p:xfrm>
          <a:off x="1858370" y="1964982"/>
          <a:ext cx="8475260" cy="1282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0003525"/>
              </p:ext>
            </p:extLst>
          </p:nvPr>
        </p:nvGraphicFramePr>
        <p:xfrm>
          <a:off x="1858370" y="4127058"/>
          <a:ext cx="8475260" cy="230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4717" y="93162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50027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402</Words>
  <Application>Microsoft Office PowerPoint</Application>
  <PresentationFormat>Произвольный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Asus-x551</dc:creator>
  <cp:lastModifiedBy>HP</cp:lastModifiedBy>
  <cp:revision>92</cp:revision>
  <dcterms:created xsi:type="dcterms:W3CDTF">2017-05-22T20:56:45Z</dcterms:created>
  <dcterms:modified xsi:type="dcterms:W3CDTF">2017-10-25T17:32:26Z</dcterms:modified>
</cp:coreProperties>
</file>